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1" r:id="rId2"/>
    <p:sldId id="300" r:id="rId3"/>
    <p:sldId id="330" r:id="rId4"/>
    <p:sldId id="259" r:id="rId5"/>
    <p:sldId id="321" r:id="rId6"/>
    <p:sldId id="331" r:id="rId7"/>
    <p:sldId id="322" r:id="rId8"/>
    <p:sldId id="332" r:id="rId9"/>
    <p:sldId id="323" r:id="rId10"/>
    <p:sldId id="333" r:id="rId11"/>
    <p:sldId id="334" r:id="rId12"/>
    <p:sldId id="324" r:id="rId13"/>
    <p:sldId id="325" r:id="rId14"/>
    <p:sldId id="335" r:id="rId15"/>
    <p:sldId id="326" r:id="rId16"/>
    <p:sldId id="327" r:id="rId17"/>
    <p:sldId id="328" r:id="rId18"/>
    <p:sldId id="329" r:id="rId19"/>
    <p:sldId id="29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311"/>
            <p14:sldId id="300"/>
            <p14:sldId id="330"/>
            <p14:sldId id="259"/>
            <p14:sldId id="321"/>
            <p14:sldId id="331"/>
            <p14:sldId id="322"/>
            <p14:sldId id="332"/>
            <p14:sldId id="323"/>
            <p14:sldId id="333"/>
            <p14:sldId id="334"/>
            <p14:sldId id="324"/>
            <p14:sldId id="325"/>
            <p14:sldId id="335"/>
            <p14:sldId id="326"/>
            <p14:sldId id="327"/>
            <p14:sldId id="328"/>
            <p14:sldId id="329"/>
            <p14:sldId id="296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402"/>
    <a:srgbClr val="45B1CB"/>
    <a:srgbClr val="70B130"/>
    <a:srgbClr val="FBBE03"/>
    <a:srgbClr val="646464"/>
    <a:srgbClr val="25A2B8"/>
    <a:srgbClr val="3A9B31"/>
    <a:srgbClr val="262626"/>
    <a:srgbClr val="FAFAFA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1" autoAdjust="0"/>
    <p:restoredTop sz="96047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1656" y="176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1B4B36B-B5B5-804C-94F2-049E2F8A4AED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536C405-338B-D34D-B940-C790B8D1E204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C9286C9-B9EE-814D-B50B-FB6C9344A0BC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F2A752F-A2B2-1F46-9727-C19222FC49AF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30A6FB9-AA36-CA46-9F3D-C32887F891D4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81A2225-8179-B34A-9AA6-1C7F66B1C8DD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D35AD1F-C971-B043-9F75-5007822F33BF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157A928-EB57-6046-9704-A4776F89EAEA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93A92BA-E691-9045-9168-D694DD42476C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3BDA26E-4330-7749-B9B1-9F04B6426C0B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A5BCF3D-6484-A847-BABB-526E0557309B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33DB8D3-85E3-724B-A9B5-3010613FA188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62BCA60-37E3-4048-8D20-64D5783C25F3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95AA558-368A-4B48-BF92-AE8E5216F2B4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CBCA983-7A6D-1149-A47F-DC3B485997D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6609473-0348-1944-AA6E-248420E675E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5B89D78-4351-1943-A1A6-3C750732E45A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FB0950B-4CE8-404A-AFA6-55D5119FE48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9C512E8-7E88-D148-939A-FBD58887A8F3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7B4A9F6-A0ED-4B44-AC5E-03C250230E1E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237D97D-BA34-5440-8373-33F71D4EBF0A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78DC6A3-A4CF-6A40-9039-37A93BD9EAC2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E918B91-724E-CF4D-A228-D5547A2A759C}" type="datetime4">
              <a:rPr lang="de-DE" smtClean="0"/>
              <a:t>6. Februar 2024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Stromerzeugung &amp; Ausbau von Photovoltaik in Deutschland | Schwagerl x Baierl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xkcd.com/2582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oell.de/sites/default/files/styles/social_media/public/uploads/2016/04/cop_21.jpg.jpeg?itok=cDy5qH-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iberdrola.com/documents/20125/1494189/energias_limpias_746x419.jpg/867d8448-ab83-ad2c-d113-9b352612cc91?t=164060128508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https://cdn.icon-icons.com/icons2/1724/PNG/512/4023886-panel-photovoltaic-pv-solar_112859.png" TargetMode="Externa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hyperlink" Target="https://cdn-icons-png.flaticon.com/512/1779/1779940.png" TargetMode="Externa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hyperlink" Target="https://yt3.googleusercontent.com/ytc/AIf8zZT2e6fMCUImA_NrMCuGCqnVeK3s5qsrVJp_WOmGow=s900-c-k-c0x00ffffff-no-rj" TargetMode="External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hyperlink" Target="https://encrypted-tbn0.gstatic.com/images?q=tbn:ANd9GcSYCtF8wOfgu1xG1w-cRia8PePsthqf05Weus-YlUVD5Q&amp;s" TargetMode="External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4">
            <a:extLst>
              <a:ext uri="{FF2B5EF4-FFF2-40B4-BE49-F238E27FC236}">
                <a16:creationId xmlns:a16="http://schemas.microsoft.com/office/drawing/2014/main" id="{8D4C7A42-A6CC-7088-4B73-4A7B818D75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 bwMode="gray"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398" y="4421968"/>
            <a:ext cx="8334000" cy="5400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Ergebnisse der </a:t>
            </a:r>
            <a:r>
              <a:rPr lang="de-DE" dirty="0" err="1">
                <a:solidFill>
                  <a:schemeClr val="tx1"/>
                </a:solidFill>
              </a:rPr>
              <a:t>DatenAnalyse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5398" y="4908546"/>
            <a:ext cx="8334000" cy="3600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Stromerzeugung &amp; Ausbau von Photovoltaik in Deutschland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© 2024 OTH Amberg-Weiden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Schwagerl</a:t>
            </a:r>
            <a:r>
              <a:rPr lang="de-DE" dirty="0">
                <a:solidFill>
                  <a:schemeClr val="tx1"/>
                </a:solidFill>
              </a:rPr>
              <a:t> x Baierl | Amberg | Data Engineering &amp;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6055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5A79-85B4-887D-8E1C-1EF835E09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DD04F68-E952-F366-897A-3972E4BDB4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Abschaltung der Kernkraftwerke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39F93C-7280-2BF6-018A-0403B1408BC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521DAF0-A751-1D4A-8AB3-4CDEDA166E50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4EC73D-AE92-AEC7-0B1A-5768D10F4D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9BA7FF-A8AE-176B-E000-6CF3C36D9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671F7B-2826-9176-1823-93B6E338DF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www.base.bund.de</a:t>
            </a:r>
            <a:r>
              <a:rPr lang="de-DE" dirty="0"/>
              <a:t>/DE/</a:t>
            </a:r>
            <a:r>
              <a:rPr lang="de-DE" dirty="0" err="1"/>
              <a:t>themen</a:t>
            </a:r>
            <a:r>
              <a:rPr lang="de-DE" dirty="0"/>
              <a:t>/</a:t>
            </a:r>
            <a:r>
              <a:rPr lang="de-DE" dirty="0" err="1"/>
              <a:t>kt</a:t>
            </a:r>
            <a:r>
              <a:rPr lang="de-DE" dirty="0"/>
              <a:t>/ausstieg-atomkraft/</a:t>
            </a:r>
            <a:r>
              <a:rPr lang="de-DE" dirty="0" err="1"/>
              <a:t>ausstieg_node.html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6794C9-B3BB-6C91-0D27-ED2406371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BA629-7036-74DB-2275-66E5A78BC766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aph showing the number of the same numbers&#10;&#10;Description automatically generated with medium confidence">
            <a:extLst>
              <a:ext uri="{FF2B5EF4-FFF2-40B4-BE49-F238E27FC236}">
                <a16:creationId xmlns:a16="http://schemas.microsoft.com/office/drawing/2014/main" id="{009226A6-353F-7A52-6729-6143F4E7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2" y="1534750"/>
            <a:ext cx="8468415" cy="43012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A7FF05-11C0-8C7E-45DC-C023ED8E7A0E}"/>
              </a:ext>
            </a:extLst>
          </p:cNvPr>
          <p:cNvCxnSpPr>
            <a:cxnSpLocks/>
          </p:cNvCxnSpPr>
          <p:nvPr/>
        </p:nvCxnSpPr>
        <p:spPr bwMode="gray">
          <a:xfrm>
            <a:off x="7592037" y="3429000"/>
            <a:ext cx="0" cy="723550"/>
          </a:xfrm>
          <a:prstGeom prst="straightConnector1">
            <a:avLst/>
          </a:prstGeom>
          <a:ln w="28575" cap="rnd" cmpd="sng">
            <a:solidFill>
              <a:srgbClr val="45B1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BB9D7-493D-E68B-73F9-4D52768CEDB5}"/>
              </a:ext>
            </a:extLst>
          </p:cNvPr>
          <p:cNvSpPr/>
          <p:nvPr/>
        </p:nvSpPr>
        <p:spPr bwMode="gray">
          <a:xfrm>
            <a:off x="6778305" y="2665602"/>
            <a:ext cx="1627464" cy="763398"/>
          </a:xfrm>
          <a:prstGeom prst="rect">
            <a:avLst/>
          </a:prstGeom>
          <a:noFill/>
          <a:ln w="28575">
            <a:solidFill>
              <a:srgbClr val="45B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76762-AAED-B394-8C8F-0D8337AC525E}"/>
              </a:ext>
            </a:extLst>
          </p:cNvPr>
          <p:cNvSpPr txBox="1"/>
          <p:nvPr/>
        </p:nvSpPr>
        <p:spPr bwMode="gray">
          <a:xfrm>
            <a:off x="6778305" y="2665602"/>
            <a:ext cx="1627464" cy="763398"/>
          </a:xfrm>
          <a:prstGeom prst="rect">
            <a:avLst/>
          </a:prstGeom>
          <a:solidFill>
            <a:srgbClr val="45B1CB">
              <a:alpha val="25177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6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>
              <a:solidFill>
                <a:srgbClr val="45B1CB"/>
              </a:solidFill>
            </a:endParaRPr>
          </a:p>
          <a:p>
            <a:pPr algn="ctr">
              <a:lnSpc>
                <a:spcPts val="136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>
                <a:solidFill>
                  <a:srgbClr val="45B1CB"/>
                </a:solidFill>
              </a:rPr>
              <a:t>15. April 2023</a:t>
            </a:r>
          </a:p>
        </p:txBody>
      </p:sp>
    </p:spTree>
    <p:extLst>
      <p:ext uri="{BB962C8B-B14F-4D97-AF65-F5344CB8AC3E}">
        <p14:creationId xmlns:p14="http://schemas.microsoft.com/office/powerpoint/2010/main" val="52627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5B27-9B62-54B4-AF9A-8816725F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DDE4D-59A7-9A2D-3D30-CEFC3A45F1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Vergleich Hauptstromerzeuger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800DEE-0655-B361-CEF1-423E88C7E88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521DAF0-A751-1D4A-8AB3-4CDEDA166E50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5637F-1D42-AEA7-982A-D85B797206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4EAC0C-AD38-397F-13DD-F688225A8A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29CF6E-0C77-06FD-0D4B-A59C6843BEA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F057FC-7951-034C-84BB-8417BBDECDA9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graph of energy&#10;&#10;Description automatically generated with medium confidence">
            <a:extLst>
              <a:ext uri="{FF2B5EF4-FFF2-40B4-BE49-F238E27FC236}">
                <a16:creationId xmlns:a16="http://schemas.microsoft.com/office/drawing/2014/main" id="{CEB68004-EEDC-4154-C075-62FB96822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"/>
          <a:stretch/>
        </p:blipFill>
        <p:spPr>
          <a:xfrm>
            <a:off x="271871" y="1256801"/>
            <a:ext cx="8837478" cy="4308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ED1C0F-B6ED-23B8-2793-4D1D92880917}"/>
              </a:ext>
            </a:extLst>
          </p:cNvPr>
          <p:cNvSpPr txBox="1"/>
          <p:nvPr/>
        </p:nvSpPr>
        <p:spPr bwMode="gray">
          <a:xfrm>
            <a:off x="405000" y="5548447"/>
            <a:ext cx="8571220" cy="7600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=&gt;</a:t>
            </a:r>
            <a:r>
              <a:rPr lang="en-DE" dirty="0"/>
              <a:t> Wind- &amp; Solarstromerzeugung verlaufen </a:t>
            </a:r>
            <a:r>
              <a:rPr lang="en-DE" b="1" dirty="0"/>
              <a:t>antizyklisch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=&gt;</a:t>
            </a:r>
            <a:r>
              <a:rPr lang="en-DE" b="1" dirty="0"/>
              <a:t> Solarstromerzeugung </a:t>
            </a:r>
            <a:r>
              <a:rPr lang="en-DE" dirty="0"/>
              <a:t>über die Jahre </a:t>
            </a:r>
            <a:r>
              <a:rPr lang="en-DE" b="1" dirty="0"/>
              <a:t>angestiegen</a:t>
            </a:r>
          </a:p>
        </p:txBody>
      </p:sp>
    </p:spTree>
    <p:extLst>
      <p:ext uri="{BB962C8B-B14F-4D97-AF65-F5344CB8AC3E}">
        <p14:creationId xmlns:p14="http://schemas.microsoft.com/office/powerpoint/2010/main" val="11799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CEC00-4EA8-0E82-4F51-A3D82F50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B2F294-A7A9-455E-1D1B-EC06366C0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Open-Meteo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8A581C-F5BB-4825-5E46-74E45F996FD1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B013375-17D7-684A-A265-4BC51CAF536E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176D88-9F98-6A12-03FB-DE9F669673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1A0532-A030-089F-7955-F56CF5872C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EFE9919-3B48-EC15-D1F3-7A4CB7D3F8C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Wetterdaten</a:t>
            </a:r>
          </a:p>
        </p:txBody>
      </p:sp>
      <p:pic>
        <p:nvPicPr>
          <p:cNvPr id="9" name="Picture 8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BF2A418B-6BE4-07B6-6FD9-63C0BD4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8"/>
          <a:stretch/>
        </p:blipFill>
        <p:spPr>
          <a:xfrm>
            <a:off x="0" y="1551963"/>
            <a:ext cx="9091573" cy="4583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8F7E1B-7D72-5C55-0A2F-37A984B76467}"/>
              </a:ext>
            </a:extLst>
          </p:cNvPr>
          <p:cNvSpPr txBox="1"/>
          <p:nvPr/>
        </p:nvSpPr>
        <p:spPr bwMode="gray">
          <a:xfrm>
            <a:off x="514057" y="1298104"/>
            <a:ext cx="8839667" cy="3355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Maximale Tagestemperatur, Sonneneinscheindauer und Sonnensinstrahlung (2020 - 2021)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4ACE51-C876-609C-4D43-5B66872AD545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2940B0-D028-70D2-FB3A-E69A2F8A6529}"/>
              </a:ext>
            </a:extLst>
          </p:cNvPr>
          <p:cNvSpPr/>
          <p:nvPr/>
        </p:nvSpPr>
        <p:spPr bwMode="gray">
          <a:xfrm rot="1611269">
            <a:off x="5492206" y="1776005"/>
            <a:ext cx="1586038" cy="932762"/>
          </a:xfrm>
          <a:prstGeom prst="ellipse">
            <a:avLst/>
          </a:prstGeom>
          <a:solidFill>
            <a:srgbClr val="F19402">
              <a:alpha val="1985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CD251D-2427-32FD-53D8-88A8EC98ACC7}"/>
              </a:ext>
            </a:extLst>
          </p:cNvPr>
          <p:cNvSpPr/>
          <p:nvPr/>
        </p:nvSpPr>
        <p:spPr bwMode="gray">
          <a:xfrm>
            <a:off x="3826778" y="5118682"/>
            <a:ext cx="1392572" cy="738232"/>
          </a:xfrm>
          <a:prstGeom prst="ellipse">
            <a:avLst/>
          </a:prstGeom>
          <a:solidFill>
            <a:srgbClr val="45B1CB">
              <a:alpha val="19856"/>
            </a:srgbClr>
          </a:solidFill>
          <a:ln>
            <a:solidFill>
              <a:srgbClr val="45B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E0BE82-FF8C-6A99-A1D9-604A478E5786}"/>
              </a:ext>
            </a:extLst>
          </p:cNvPr>
          <p:cNvSpPr/>
          <p:nvPr/>
        </p:nvSpPr>
        <p:spPr bwMode="gray">
          <a:xfrm rot="1611269">
            <a:off x="2045608" y="1681536"/>
            <a:ext cx="1586038" cy="932762"/>
          </a:xfrm>
          <a:prstGeom prst="ellipse">
            <a:avLst/>
          </a:prstGeom>
          <a:solidFill>
            <a:srgbClr val="F19402">
              <a:alpha val="1985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4ED135-C958-9CC3-A3F0-34BACF9F8641}"/>
              </a:ext>
            </a:extLst>
          </p:cNvPr>
          <p:cNvSpPr txBox="1"/>
          <p:nvPr/>
        </p:nvSpPr>
        <p:spPr bwMode="gray">
          <a:xfrm>
            <a:off x="3928496" y="1918266"/>
            <a:ext cx="1234579" cy="64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>
                <a:solidFill>
                  <a:srgbClr val="F19402"/>
                </a:solidFill>
              </a:rPr>
              <a:t>Sommer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FDB57-2E83-003E-E49C-6C9D568D3C57}"/>
              </a:ext>
            </a:extLst>
          </p:cNvPr>
          <p:cNvCxnSpPr/>
          <p:nvPr/>
        </p:nvCxnSpPr>
        <p:spPr bwMode="gray">
          <a:xfrm flipV="1">
            <a:off x="5092117" y="1918266"/>
            <a:ext cx="385894" cy="162204"/>
          </a:xfrm>
          <a:prstGeom prst="straightConnector1">
            <a:avLst/>
          </a:prstGeom>
          <a:ln w="38100" cap="rnd" cmpd="sng">
            <a:solidFill>
              <a:srgbClr val="F19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4072F8-0327-43F7-9158-8FE26EFD507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56390" y="1918266"/>
            <a:ext cx="370388" cy="109057"/>
          </a:xfrm>
          <a:prstGeom prst="straightConnector1">
            <a:avLst/>
          </a:prstGeom>
          <a:ln w="38100" cap="rnd" cmpd="sng">
            <a:solidFill>
              <a:srgbClr val="F19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67508-CF8C-93C4-64FD-3F3A3403E341}"/>
              </a:ext>
            </a:extLst>
          </p:cNvPr>
          <p:cNvCxnSpPr>
            <a:cxnSpLocks/>
          </p:cNvCxnSpPr>
          <p:nvPr/>
        </p:nvCxnSpPr>
        <p:spPr bwMode="gray">
          <a:xfrm flipH="1">
            <a:off x="5286435" y="5276675"/>
            <a:ext cx="501969" cy="106674"/>
          </a:xfrm>
          <a:prstGeom prst="straightConnector1">
            <a:avLst/>
          </a:prstGeom>
          <a:ln w="38100" cap="rnd" cmpd="sng">
            <a:solidFill>
              <a:srgbClr val="45B1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D99CD0-97E9-A96D-291B-1AF78F337B37}"/>
              </a:ext>
            </a:extLst>
          </p:cNvPr>
          <p:cNvSpPr txBox="1"/>
          <p:nvPr/>
        </p:nvSpPr>
        <p:spPr bwMode="gray">
          <a:xfrm>
            <a:off x="5834243" y="5126516"/>
            <a:ext cx="1263993" cy="574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rgbClr val="45B1CB"/>
                </a:solidFill>
              </a:rPr>
              <a:t>Winter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989558-F824-9BC9-F892-FE9026FDF1C6}"/>
              </a:ext>
            </a:extLst>
          </p:cNvPr>
          <p:cNvSpPr txBox="1"/>
          <p:nvPr/>
        </p:nvSpPr>
        <p:spPr bwMode="gray">
          <a:xfrm>
            <a:off x="405000" y="6135149"/>
            <a:ext cx="7094758" cy="240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>
                <a:solidFill>
                  <a:srgbClr val="F19402"/>
                </a:solidFill>
              </a:rPr>
              <a:t>=&gt;</a:t>
            </a:r>
            <a:r>
              <a:rPr lang="en-DE" dirty="0"/>
              <a:t> </a:t>
            </a:r>
            <a:r>
              <a:rPr lang="en-DE" b="1" dirty="0"/>
              <a:t>Auffällig hohe Korrelation -&gt; Datenvalidität</a:t>
            </a:r>
          </a:p>
        </p:txBody>
      </p:sp>
    </p:spTree>
    <p:extLst>
      <p:ext uri="{BB962C8B-B14F-4D97-AF65-F5344CB8AC3E}">
        <p14:creationId xmlns:p14="http://schemas.microsoft.com/office/powerpoint/2010/main" val="39832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7DD16-8CDD-B5B7-6307-B3B359D18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8AF5DFD-F693-9881-E530-B0CC3FAF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Wo gibt es Zusammenhänge?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43BD31-FB0F-82F2-CDE6-3A95B12BCA6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E7E8EED-64DC-B945-84DE-2740180DDF7F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74F5C-8ACD-E46F-1E11-A3850E040B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7E164-037E-C701-C9C5-4DF8034C8B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0C8D00D-74C4-84DE-7D33-3F7E768EBE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901A8C-AE1E-4251-C9F4-71968A5AAC4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Wetter &amp; Solarstrom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8D257-9AE7-69C9-25DA-F6CA91AFC8C3}"/>
              </a:ext>
            </a:extLst>
          </p:cNvPr>
          <p:cNvSpPr txBox="1"/>
          <p:nvPr/>
        </p:nvSpPr>
        <p:spPr bwMode="gray">
          <a:xfrm>
            <a:off x="2483141" y="9731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8373792-0ADD-403F-8013-E20B7B64C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67" b="11038"/>
          <a:stretch/>
        </p:blipFill>
        <p:spPr bwMode="auto">
          <a:xfrm>
            <a:off x="104693" y="3850482"/>
            <a:ext cx="4559417" cy="21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131C555-4F86-B9C8-9BCA-5168B118EC45}"/>
              </a:ext>
            </a:extLst>
          </p:cNvPr>
          <p:cNvGrpSpPr/>
          <p:nvPr/>
        </p:nvGrpSpPr>
        <p:grpSpPr>
          <a:xfrm>
            <a:off x="3386027" y="4707265"/>
            <a:ext cx="2257315" cy="835285"/>
            <a:chOff x="3459600" y="4285784"/>
            <a:chExt cx="2257315" cy="83528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E636B-1451-971C-7E5E-8660009E60DA}"/>
                </a:ext>
              </a:extLst>
            </p:cNvPr>
            <p:cNvCxnSpPr/>
            <p:nvPr/>
          </p:nvCxnSpPr>
          <p:spPr bwMode="gray">
            <a:xfrm flipH="1">
              <a:off x="3459600" y="4539600"/>
              <a:ext cx="957600" cy="0"/>
            </a:xfrm>
            <a:prstGeom prst="line">
              <a:avLst/>
            </a:prstGeom>
            <a:ln w="38100" cap="rnd" cmpd="sng">
              <a:solidFill>
                <a:srgbClr val="6464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96AC1870-4D1B-3856-F760-A9F35AF03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47066">
              <a:off x="4447876" y="4285784"/>
              <a:ext cx="1269039" cy="83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Graphic 13" descr="Lightning bolt with solid fill">
            <a:extLst>
              <a:ext uri="{FF2B5EF4-FFF2-40B4-BE49-F238E27FC236}">
                <a16:creationId xmlns:a16="http://schemas.microsoft.com/office/drawing/2014/main" id="{E74A5044-7E90-799D-9EEB-7E133D1A6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090" y="4220741"/>
            <a:ext cx="938528" cy="1318477"/>
          </a:xfrm>
          <a:prstGeom prst="rect">
            <a:avLst/>
          </a:prstGeom>
        </p:spPr>
      </p:pic>
      <p:pic>
        <p:nvPicPr>
          <p:cNvPr id="18" name="Graphic 17" descr="Dim (Medium Sun) with solid fill">
            <a:extLst>
              <a:ext uri="{FF2B5EF4-FFF2-40B4-BE49-F238E27FC236}">
                <a16:creationId xmlns:a16="http://schemas.microsoft.com/office/drawing/2014/main" id="{60F8EC58-56C5-B92D-EA06-849D4F3FF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800" y="192646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B6CBD-4172-4CCE-5501-F805D8A02637}"/>
              </a:ext>
            </a:extLst>
          </p:cNvPr>
          <p:cNvSpPr txBox="1"/>
          <p:nvPr/>
        </p:nvSpPr>
        <p:spPr bwMode="gray">
          <a:xfrm>
            <a:off x="3475378" y="1932372"/>
            <a:ext cx="4880346" cy="21126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800" b="1" dirty="0">
                <a:solidFill>
                  <a:srgbClr val="F19402"/>
                </a:solidFill>
              </a:rPr>
              <a:t> - </a:t>
            </a:r>
            <a:r>
              <a:rPr lang="en-DE" sz="2000" b="1" dirty="0"/>
              <a:t>Jahr 2022: höchste Sonnenseinstrahlung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/>
              <a:t>          =&gt; durchschnittlich meiste     	        	Solarstromerzeugung</a:t>
            </a:r>
          </a:p>
          <a:p>
            <a:pPr lvl="1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sz="20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sz="20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sz="20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9338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30000" y="2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7B5D-C63C-7A4B-2174-1E96F785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72F5EB6-C2A1-84B7-B51F-2841B716F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Allgemeine Fakten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0B23AF-183A-2864-2B7A-3E1F05FDA1A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9A847F-422A-9144-A500-1EBAEFEDC7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93BCE-8EE5-803E-762F-BEFB4F487D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404999" y="6493063"/>
            <a:ext cx="6701373" cy="288000"/>
          </a:xfrm>
        </p:spPr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AACBF-6529-D09B-FA53-CB3111F9C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C1471D-5840-BEC4-BDF0-70D1A7FD69D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PV-Anlagen</a:t>
            </a:r>
          </a:p>
        </p:txBody>
      </p:sp>
      <p:pic>
        <p:nvPicPr>
          <p:cNvPr id="11" name="Picture 10" descr="A map of germany with different colored states&#10;&#10;Description automatically generated">
            <a:extLst>
              <a:ext uri="{FF2B5EF4-FFF2-40B4-BE49-F238E27FC236}">
                <a16:creationId xmlns:a16="http://schemas.microsoft.com/office/drawing/2014/main" id="{9BCA091F-8B75-4B98-8560-957A398D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8" y="1579418"/>
            <a:ext cx="7173370" cy="47026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554B2A-4164-6AB8-28D2-9A651429C961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763A85-5EFA-85F7-EEF3-1F6BC3D75A90}"/>
              </a:ext>
            </a:extLst>
          </p:cNvPr>
          <p:cNvSpPr txBox="1"/>
          <p:nvPr/>
        </p:nvSpPr>
        <p:spPr bwMode="gray">
          <a:xfrm>
            <a:off x="308758" y="1377538"/>
            <a:ext cx="1995055" cy="1674420"/>
          </a:xfrm>
          <a:prstGeom prst="rect">
            <a:avLst/>
          </a:prstGeom>
          <a:solidFill>
            <a:srgbClr val="FBBE03">
              <a:alpha val="45000"/>
            </a:srgbClr>
          </a:solidFill>
          <a:ln w="50800">
            <a:solidFill>
              <a:srgbClr val="F19402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6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/>
              <a:t>Installierte Bruttoleistung in Form von Solaranlagen pro Bundesland</a:t>
            </a:r>
          </a:p>
        </p:txBody>
      </p:sp>
    </p:spTree>
    <p:extLst>
      <p:ext uri="{BB962C8B-B14F-4D97-AF65-F5344CB8AC3E}">
        <p14:creationId xmlns:p14="http://schemas.microsoft.com/office/powerpoint/2010/main" val="5665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EE4E-D158-7887-A51E-F3CD30CD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72194AD-2373-095F-EDA7-7AB26C46F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Allgemeine Fakten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31BB89-2D79-2937-002F-52FB937AAB49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9A847F-422A-9144-A500-1EBAEFEDC7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590F6-1476-0F4D-AB0B-8265262F51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404999" y="6493063"/>
            <a:ext cx="6701373" cy="288000"/>
          </a:xfrm>
        </p:spPr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DEB4F-646F-B762-5855-DD13DA7E3D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51D4555-0ED2-15DA-C359-874F8D624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E66D89C-1DF8-5F91-31C8-C21C480CE35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PV-Anlagen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38316B-FB27-3121-E73C-DF3F229B21B3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 with orange lines&#10;&#10;Description automatically generated">
            <a:extLst>
              <a:ext uri="{FF2B5EF4-FFF2-40B4-BE49-F238E27FC236}">
                <a16:creationId xmlns:a16="http://schemas.microsoft.com/office/drawing/2014/main" id="{0FF23D70-802F-6B1A-975D-7738B8C0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" y="1312314"/>
            <a:ext cx="7772400" cy="4814446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AAB2938-77F6-1734-AFC8-B9EA6CDF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69" y="1883908"/>
            <a:ext cx="2414031" cy="16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C34FF3-D18A-F897-8C82-F41222A11C5C}"/>
              </a:ext>
            </a:extLst>
          </p:cNvPr>
          <p:cNvCxnSpPr>
            <a:cxnSpLocks/>
          </p:cNvCxnSpPr>
          <p:nvPr/>
        </p:nvCxnSpPr>
        <p:spPr bwMode="gray">
          <a:xfrm>
            <a:off x="5461686" y="3229232"/>
            <a:ext cx="387179" cy="1804087"/>
          </a:xfrm>
          <a:prstGeom prst="straightConnector1">
            <a:avLst/>
          </a:prstGeom>
          <a:ln w="38100" cap="rnd" cmpd="sng">
            <a:solidFill>
              <a:srgbClr val="70B1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7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08D8B-DFB9-3423-CF0D-334A156E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F109AB9-DD59-8153-0CEE-CA637FB7B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Zusammenhänge &amp; Erkenntnisse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E3DEB8-9799-E92C-B10F-8C2EDE58BCFB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9A847F-422A-9144-A500-1EBAEFEDC7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0CB09D-C826-EC92-F315-CA2071E76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404999" y="6493063"/>
            <a:ext cx="6701373" cy="288000"/>
          </a:xfrm>
        </p:spPr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1652-376F-C203-158C-EC0427CC86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F02A-BDED-4F89-6811-43EFE82FC8C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PV-Ausbau &amp; Solarstrom</a:t>
            </a:r>
          </a:p>
        </p:txBody>
      </p:sp>
      <p:pic>
        <p:nvPicPr>
          <p:cNvPr id="11" name="Picture 10" descr="A graph showing a diagram of a solar system&#10;&#10;Description automatically generated with medium confidence">
            <a:extLst>
              <a:ext uri="{FF2B5EF4-FFF2-40B4-BE49-F238E27FC236}">
                <a16:creationId xmlns:a16="http://schemas.microsoft.com/office/drawing/2014/main" id="{7F2E9633-C439-F769-D0FF-0258C15B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" y="1370109"/>
            <a:ext cx="8847726" cy="47566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9C91F-A466-668E-BFCA-9800BA5AA494}"/>
              </a:ext>
            </a:extLst>
          </p:cNvPr>
          <p:cNvCxnSpPr/>
          <p:nvPr/>
        </p:nvCxnSpPr>
        <p:spPr bwMode="gray">
          <a:xfrm flipV="1">
            <a:off x="1219200" y="1655805"/>
            <a:ext cx="5815914" cy="988541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1C9A3F-4276-11B2-321A-B4B8E8D1BD1B}"/>
              </a:ext>
            </a:extLst>
          </p:cNvPr>
          <p:cNvSpPr txBox="1"/>
          <p:nvPr/>
        </p:nvSpPr>
        <p:spPr bwMode="gray">
          <a:xfrm rot="20928143">
            <a:off x="2598540" y="1997676"/>
            <a:ext cx="1186249" cy="3707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dirty="0"/>
              <a:t>~ +25%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B1A211-8751-4970-E745-E34915D78F83}"/>
              </a:ext>
            </a:extLst>
          </p:cNvPr>
          <p:cNvCxnSpPr>
            <a:cxnSpLocks/>
          </p:cNvCxnSpPr>
          <p:nvPr/>
        </p:nvCxnSpPr>
        <p:spPr bwMode="gray">
          <a:xfrm>
            <a:off x="947351" y="5585254"/>
            <a:ext cx="576649" cy="0"/>
          </a:xfrm>
          <a:prstGeom prst="straightConnector1">
            <a:avLst/>
          </a:prstGeom>
          <a:ln w="38100" cap="rnd" cmpd="sng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462A11-2E6D-5B43-2ACA-319DAC2D8F49}"/>
              </a:ext>
            </a:extLst>
          </p:cNvPr>
          <p:cNvCxnSpPr>
            <a:cxnSpLocks/>
          </p:cNvCxnSpPr>
          <p:nvPr/>
        </p:nvCxnSpPr>
        <p:spPr bwMode="gray">
          <a:xfrm>
            <a:off x="5811795" y="5585254"/>
            <a:ext cx="2656620" cy="0"/>
          </a:xfrm>
          <a:prstGeom prst="straightConnector1">
            <a:avLst/>
          </a:prstGeom>
          <a:ln w="38100" cap="rnd" cmpd="sng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6920D4-9A5E-81FC-D489-33CE5CE2AFE6}"/>
              </a:ext>
            </a:extLst>
          </p:cNvPr>
          <p:cNvSpPr txBox="1"/>
          <p:nvPr/>
        </p:nvSpPr>
        <p:spPr bwMode="gray">
          <a:xfrm>
            <a:off x="6829085" y="5280705"/>
            <a:ext cx="1639330" cy="304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rgbClr val="00B0F0"/>
                </a:solidFill>
              </a:rPr>
              <a:t>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342F4-164A-FE60-C3F4-251B8BCEBE87}"/>
              </a:ext>
            </a:extLst>
          </p:cNvPr>
          <p:cNvSpPr txBox="1"/>
          <p:nvPr/>
        </p:nvSpPr>
        <p:spPr bwMode="gray">
          <a:xfrm>
            <a:off x="1075172" y="5647009"/>
            <a:ext cx="1639330" cy="304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rgbClr val="00B0F0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13679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5529-28A1-4A57-14B0-B36FDA37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629659-AA2C-C452-49E6-96C589707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Vorhersage von erzeugtem Solarstrom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9C7B3-BFA9-1D1B-4B2C-844021BC3DD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9A847F-422A-9144-A500-1EBAEFEDC7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91D0F0-C6C1-B800-B792-B2E0478A9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404999" y="6493063"/>
            <a:ext cx="6701373" cy="288000"/>
          </a:xfrm>
        </p:spPr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C77D94-56B6-D9C9-B411-F5FED2DB12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72D337-8F9A-3C1A-3CED-9673FAF1AF4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69FE9-99C5-06C8-F398-58689E4067D8}"/>
              </a:ext>
            </a:extLst>
          </p:cNvPr>
          <p:cNvSpPr txBox="1"/>
          <p:nvPr/>
        </p:nvSpPr>
        <p:spPr bwMode="gray">
          <a:xfrm>
            <a:off x="395525" y="1480263"/>
            <a:ext cx="4094205" cy="2913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u="sng" dirty="0"/>
              <a:t>Prognose</a:t>
            </a:r>
            <a:r>
              <a:rPr lang="en-DE" b="1" dirty="0"/>
              <a:t> Solarstromerzeugung (GWh):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- 29. Januar 2024: </a:t>
            </a:r>
            <a:r>
              <a:rPr lang="en-DE" dirty="0">
                <a:sym typeface="Wingdings" pitchFamily="2" charset="2"/>
              </a:rPr>
              <a:t> </a:t>
            </a:r>
            <a:r>
              <a:rPr lang="en-DE" dirty="0"/>
              <a:t> </a:t>
            </a:r>
            <a:r>
              <a:rPr lang="en-DE" b="1" dirty="0"/>
              <a:t>63,98</a:t>
            </a:r>
            <a:endParaRPr lang="en-DE" sz="1100" b="1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- 30. Januar 2024:   </a:t>
            </a:r>
            <a:r>
              <a:rPr lang="en-DE" b="1" dirty="0"/>
              <a:t>76,21</a:t>
            </a:r>
            <a:endParaRPr lang="en-DE" sz="1050" b="1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- 31. Januar 2024:   </a:t>
            </a:r>
            <a:r>
              <a:rPr lang="en-DE" b="1" dirty="0"/>
              <a:t>63,55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- 01. Februar 2024: </a:t>
            </a:r>
            <a:r>
              <a:rPr lang="en-DE" b="1" dirty="0"/>
              <a:t>64,96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- 02. Februar 2024: </a:t>
            </a:r>
            <a:r>
              <a:rPr lang="en-DE" b="1" dirty="0"/>
              <a:t>64,19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- 03. Februar 2024: </a:t>
            </a:r>
            <a:r>
              <a:rPr lang="en-DE" b="1" dirty="0"/>
              <a:t>61,41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- 4. Februar 2024:   </a:t>
            </a:r>
            <a:r>
              <a:rPr lang="en-DE" b="1" dirty="0"/>
              <a:t>89,98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97EFD-10C0-49B8-3F83-4BE5AC909DDE}"/>
              </a:ext>
            </a:extLst>
          </p:cNvPr>
          <p:cNvSpPr txBox="1"/>
          <p:nvPr/>
        </p:nvSpPr>
        <p:spPr bwMode="gray">
          <a:xfrm>
            <a:off x="5049795" y="1480262"/>
            <a:ext cx="4094205" cy="3739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u="sng" dirty="0"/>
              <a:t>Tatsächliche</a:t>
            </a:r>
            <a:r>
              <a:rPr lang="en-DE" b="1" dirty="0"/>
              <a:t> Solarstromerzeugung (GWh):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- 29. Januar 2024: </a:t>
            </a:r>
            <a:r>
              <a:rPr lang="en-DE" dirty="0">
                <a:sym typeface="Wingdings" pitchFamily="2" charset="2"/>
              </a:rPr>
              <a:t> </a:t>
            </a:r>
            <a:r>
              <a:rPr lang="en-DE" dirty="0"/>
              <a:t> </a:t>
            </a:r>
            <a:r>
              <a:rPr lang="en-DE" b="1" dirty="0"/>
              <a:t>127,2</a:t>
            </a:r>
            <a:endParaRPr lang="en-DE" sz="1100" b="1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- 30. Januar 2024:   </a:t>
            </a:r>
            <a:r>
              <a:rPr lang="en-DE" b="1" dirty="0"/>
              <a:t>79,1</a:t>
            </a:r>
            <a:endParaRPr lang="en-DE" sz="1050" b="1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- 31. Januar 2024:   </a:t>
            </a:r>
            <a:r>
              <a:rPr lang="en-DE" b="1" dirty="0"/>
              <a:t>46,7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- 01. Februar 2024: </a:t>
            </a:r>
            <a:r>
              <a:rPr lang="en-DE" b="1" dirty="0"/>
              <a:t>67,3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- 02. Februar 2024: </a:t>
            </a:r>
            <a:r>
              <a:rPr lang="en-DE" b="1" dirty="0"/>
              <a:t>48,2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- 03. Februar 2024: </a:t>
            </a:r>
            <a:r>
              <a:rPr lang="en-DE" b="1" dirty="0"/>
              <a:t>41,7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- 4. Februar 2024:   </a:t>
            </a:r>
            <a:r>
              <a:rPr lang="en-DE" b="1" dirty="0"/>
              <a:t>28,5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F8B085F-A27C-AF81-F26C-CC714F688E3C}"/>
              </a:ext>
            </a:extLst>
          </p:cNvPr>
          <p:cNvSpPr/>
          <p:nvPr/>
        </p:nvSpPr>
        <p:spPr bwMode="gray">
          <a:xfrm>
            <a:off x="3618579" y="2312283"/>
            <a:ext cx="1037968" cy="12768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B93F44-9299-13A1-8BDD-50ACA83BC9F5}"/>
              </a:ext>
            </a:extLst>
          </p:cNvPr>
          <p:cNvCxnSpPr>
            <a:cxnSpLocks/>
          </p:cNvCxnSpPr>
          <p:nvPr/>
        </p:nvCxnSpPr>
        <p:spPr bwMode="gray">
          <a:xfrm>
            <a:off x="72904" y="4412932"/>
            <a:ext cx="3385752" cy="0"/>
          </a:xfrm>
          <a:prstGeom prst="lin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1A201E-6F4D-FA2B-D24A-F0C277AAAD61}"/>
              </a:ext>
            </a:extLst>
          </p:cNvPr>
          <p:cNvCxnSpPr>
            <a:cxnSpLocks/>
          </p:cNvCxnSpPr>
          <p:nvPr/>
        </p:nvCxnSpPr>
        <p:spPr bwMode="gray">
          <a:xfrm>
            <a:off x="4683318" y="4456256"/>
            <a:ext cx="3385752" cy="0"/>
          </a:xfrm>
          <a:prstGeom prst="lin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3A2721-E11B-3285-2AD8-4B8384EB30FF}"/>
              </a:ext>
            </a:extLst>
          </p:cNvPr>
          <p:cNvSpPr txBox="1"/>
          <p:nvPr/>
        </p:nvSpPr>
        <p:spPr bwMode="gray">
          <a:xfrm>
            <a:off x="1269408" y="4485761"/>
            <a:ext cx="2232454" cy="434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Summe: 	</a:t>
            </a:r>
            <a:r>
              <a:rPr lang="en-DE" b="1" dirty="0"/>
              <a:t>484,28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724AF-DFFE-680C-DE2D-C59FBC974032}"/>
              </a:ext>
            </a:extLst>
          </p:cNvPr>
          <p:cNvSpPr txBox="1"/>
          <p:nvPr/>
        </p:nvSpPr>
        <p:spPr bwMode="gray">
          <a:xfrm>
            <a:off x="5980670" y="4501069"/>
            <a:ext cx="2232454" cy="434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Summe: 	</a:t>
            </a:r>
            <a:r>
              <a:rPr lang="en-DE" b="1" dirty="0"/>
              <a:t>438,7</a:t>
            </a:r>
          </a:p>
        </p:txBody>
      </p:sp>
      <p:sp>
        <p:nvSpPr>
          <p:cNvPr id="19" name="Bent Up Arrow 18">
            <a:extLst>
              <a:ext uri="{FF2B5EF4-FFF2-40B4-BE49-F238E27FC236}">
                <a16:creationId xmlns:a16="http://schemas.microsoft.com/office/drawing/2014/main" id="{7C12EDD6-47EE-ACE4-7C6D-416CD3F2C0A1}"/>
              </a:ext>
            </a:extLst>
          </p:cNvPr>
          <p:cNvSpPr/>
          <p:nvPr/>
        </p:nvSpPr>
        <p:spPr bwMode="gray">
          <a:xfrm rot="5400000">
            <a:off x="150980" y="4965612"/>
            <a:ext cx="724929" cy="53545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D301B-CE65-FF96-2F92-597C01BDC788}"/>
              </a:ext>
            </a:extLst>
          </p:cNvPr>
          <p:cNvSpPr txBox="1"/>
          <p:nvPr/>
        </p:nvSpPr>
        <p:spPr bwMode="gray">
          <a:xfrm>
            <a:off x="834657" y="5354273"/>
            <a:ext cx="2921028" cy="4352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GB" dirty="0"/>
              <a:t>T</a:t>
            </a:r>
            <a:r>
              <a:rPr lang="en-DE" dirty="0"/>
              <a:t>otale Abweichung von ~ </a:t>
            </a:r>
            <a:r>
              <a:rPr lang="en-DE" b="1" dirty="0"/>
              <a:t>10%</a:t>
            </a:r>
            <a:r>
              <a:rPr lang="en-DE" dirty="0"/>
              <a:t>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567A78-38B0-B41E-23C1-7DD7F9E93E40}"/>
              </a:ext>
            </a:extLst>
          </p:cNvPr>
          <p:cNvSpPr txBox="1"/>
          <p:nvPr/>
        </p:nvSpPr>
        <p:spPr bwMode="gray">
          <a:xfrm>
            <a:off x="1070553" y="4807282"/>
            <a:ext cx="2630163" cy="434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Mittelwert:   </a:t>
            </a:r>
            <a:r>
              <a:rPr lang="en-DE" b="1" u="sng" dirty="0"/>
              <a:t>69,18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E1423C-E1E8-E250-0FC0-D26BDAF3C37B}"/>
              </a:ext>
            </a:extLst>
          </p:cNvPr>
          <p:cNvSpPr txBox="1"/>
          <p:nvPr/>
        </p:nvSpPr>
        <p:spPr bwMode="gray">
          <a:xfrm>
            <a:off x="5692221" y="4802771"/>
            <a:ext cx="2630163" cy="434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Mittelwert:   </a:t>
            </a:r>
            <a:r>
              <a:rPr lang="en-DE" b="1" u="sng" dirty="0"/>
              <a:t>62,7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A8876-9A6E-99DA-99A2-535ADBA5448C}"/>
              </a:ext>
            </a:extLst>
          </p:cNvPr>
          <p:cNvSpPr txBox="1"/>
          <p:nvPr/>
        </p:nvSpPr>
        <p:spPr bwMode="gray">
          <a:xfrm>
            <a:off x="4051471" y="5082978"/>
            <a:ext cx="4292236" cy="1671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Warum?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AutoNum type="arabicParenBoth"/>
            </a:pPr>
            <a:r>
              <a:rPr lang="en-DE" dirty="0"/>
              <a:t>Lineares Reg. Modell nicht unbedingt geeignet</a:t>
            </a:r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AutoNum type="arabicParenBoth"/>
            </a:pPr>
            <a:r>
              <a:rPr lang="de-DE" dirty="0"/>
              <a:t>Zu wenig Daten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  <a:p>
            <a:pPr marL="342900" indent="-34290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AutoNum type="arabicParenBoth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9640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2622-2739-5DF4-1450-8F7A41A51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232A76-4E48-7ADB-3CD1-BA284E72B2D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39A847F-422A-9144-A500-1EBAEFEDC7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E9E1B3-0F75-7B3A-E54F-31A9E12AF0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404999" y="6493063"/>
            <a:ext cx="6701373" cy="288000"/>
          </a:xfrm>
        </p:spPr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69ADB5-F87B-21EC-9B54-C65060399D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18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A8FEDE5-5E91-E627-C48D-73F262B956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  <a:r>
              <a:rPr lang="en-GB" b="1" i="0" u="none" strike="noStrike" dirty="0">
                <a:solidFill>
                  <a:srgbClr val="96A8C8"/>
                </a:solidFill>
                <a:effectLst/>
                <a:latin typeface="Lucida"/>
                <a:hlinkClick r:id="rId2"/>
              </a:rPr>
              <a:t>https://xkcd.com/2582/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C8B90A-94B5-9D40-FCCA-FA74FA101F2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4999" y="616557"/>
            <a:ext cx="8334000" cy="360000"/>
          </a:xfrm>
        </p:spPr>
        <p:txBody>
          <a:bodyPr/>
          <a:lstStyle/>
          <a:p>
            <a:r>
              <a:rPr lang="de-DE" sz="3200" dirty="0"/>
              <a:t>Fragen &amp; Diskussion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27E6C-566C-9EA7-85AA-75FAB6BC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92" y="1161072"/>
            <a:ext cx="5666216" cy="50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67DB10CB-1727-DCFE-C6BE-75090A5DEC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 bwMode="gray"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Vielen Dank!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sz="1200" b="1" dirty="0">
                <a:solidFill>
                  <a:srgbClr val="262626"/>
                </a:solidFill>
              </a:rPr>
              <a:t>Ostbayerische Technische Hochschule (OTH) Amberg-Weiden</a:t>
            </a:r>
            <a:br>
              <a:rPr lang="de-DE" sz="1200" dirty="0">
                <a:solidFill>
                  <a:srgbClr val="262626"/>
                </a:solidFill>
              </a:rPr>
            </a:br>
            <a:r>
              <a:rPr lang="de-DE" sz="1200" dirty="0">
                <a:solidFill>
                  <a:srgbClr val="262626"/>
                </a:solidFill>
              </a:rPr>
              <a:t>Kaiser-Wilhelm-Ring 23 | 92224 Amberg</a:t>
            </a:r>
            <a:br>
              <a:rPr lang="de-DE" sz="1200" dirty="0">
                <a:solidFill>
                  <a:srgbClr val="262626"/>
                </a:solidFill>
              </a:rPr>
            </a:br>
            <a:endParaRPr lang="de-DE" sz="1200" dirty="0">
              <a:solidFill>
                <a:srgbClr val="262626"/>
              </a:solidFill>
            </a:endParaRPr>
          </a:p>
          <a:p>
            <a:r>
              <a:rPr lang="de-DE" sz="1200" dirty="0">
                <a:solidFill>
                  <a:srgbClr val="262626"/>
                </a:solidFill>
              </a:rPr>
              <a:t>Tel.: +49 (9621) 482-0</a:t>
            </a:r>
            <a:br>
              <a:rPr lang="de-DE" sz="1200" dirty="0">
                <a:solidFill>
                  <a:srgbClr val="262626"/>
                </a:solidFill>
              </a:rPr>
            </a:br>
            <a:r>
              <a:rPr lang="de-DE" sz="1200" dirty="0">
                <a:solidFill>
                  <a:srgbClr val="262626"/>
                </a:solidFill>
              </a:rPr>
              <a:t>Fax: +49 (9621) 482-4991</a:t>
            </a:r>
            <a:br>
              <a:rPr lang="de-DE" sz="1200" dirty="0">
                <a:solidFill>
                  <a:srgbClr val="262626"/>
                </a:solidFill>
              </a:rPr>
            </a:br>
            <a:r>
              <a:rPr lang="de-DE" sz="1200" dirty="0">
                <a:solidFill>
                  <a:srgbClr val="262626"/>
                </a:solidFill>
              </a:rPr>
              <a:t>amberg@oth-aw.de</a:t>
            </a:r>
          </a:p>
        </p:txBody>
      </p:sp>
    </p:spTree>
    <p:extLst>
      <p:ext uri="{BB962C8B-B14F-4D97-AF65-F5344CB8AC3E}">
        <p14:creationId xmlns:p14="http://schemas.microsoft.com/office/powerpoint/2010/main" val="4723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C2B048-0CDE-4C22-7D00-62C09684DC2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ED96A31-A935-2B42-80D6-CE132CD4EE01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31D143-86FD-A55C-AE78-549D3FD366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403407-0402-843D-9313-5A79435FBD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8E1A13C-3D1B-2CBC-6BDC-8A56AE5C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522446" y="1640889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862DE21-6532-95FD-FB12-7B79E87B7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22446" y="2566283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71F83C4-70F9-9800-B884-AFBD29DC98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22446" y="3491677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03 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976647CD-488C-A53E-32C0-82851698A5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 rot="5400000">
            <a:off x="997339" y="1987799"/>
            <a:ext cx="648000" cy="27000"/>
          </a:xfrm>
          <a:solidFill>
            <a:srgbClr val="F19402"/>
          </a:solidFill>
          <a:ln>
            <a:solidFill>
              <a:srgbClr val="F19402"/>
            </a:solidFill>
          </a:ln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 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BEC70285-D45D-3835-831D-286BAE79EC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 rot="5400000">
            <a:off x="997339" y="2913207"/>
            <a:ext cx="648000" cy="27000"/>
          </a:xfrm>
          <a:solidFill>
            <a:srgbClr val="F19402"/>
          </a:solidFill>
          <a:ln>
            <a:solidFill>
              <a:srgbClr val="F19402"/>
            </a:solidFill>
          </a:ln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 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98715514-ECA8-7591-AF68-BA2454FF45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 rot="5400000">
            <a:off x="997339" y="3838615"/>
            <a:ext cx="648000" cy="27000"/>
          </a:xfrm>
          <a:solidFill>
            <a:srgbClr val="F19402"/>
          </a:solidFill>
          <a:ln>
            <a:solidFill>
              <a:srgbClr val="F19402"/>
            </a:solidFill>
          </a:ln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 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B678963B-76BE-71A1-A1BA-E96C8303F0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477663" y="1641300"/>
            <a:ext cx="2755986" cy="720001"/>
          </a:xfrm>
        </p:spPr>
        <p:txBody>
          <a:bodyPr/>
          <a:lstStyle/>
          <a:p>
            <a:r>
              <a:rPr lang="de-DE" dirty="0"/>
              <a:t>Motivation &amp; Überblick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1D1066D-5529-6846-94FB-767400006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77663" y="2566787"/>
            <a:ext cx="2755986" cy="720001"/>
          </a:xfrm>
        </p:spPr>
        <p:txBody>
          <a:bodyPr/>
          <a:lstStyle/>
          <a:p>
            <a:r>
              <a:rPr lang="de-DE" dirty="0"/>
              <a:t>Die verwendeten Datensätze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BF6969DA-9F52-7D16-6522-55B10884D4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77663" y="3492322"/>
            <a:ext cx="2755986" cy="720001"/>
          </a:xfrm>
        </p:spPr>
        <p:txBody>
          <a:bodyPr/>
          <a:lstStyle/>
          <a:p>
            <a:r>
              <a:rPr lang="de-DE" dirty="0"/>
              <a:t>Stromerzeugung | Allgemeines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199C1BE-38C1-98A5-EF74-32AF2D4E9E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759349" y="1640889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C1BEB22-0AFE-EDA1-6C00-C3C0D0F219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4759349" y="2566297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5B16F0E-FE2A-AE43-C92B-45C4BB6076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4759349" y="3491705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CA038AA6-FAE1-068F-93EF-90F1C67AB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 rot="5400000">
            <a:off x="5234242" y="1987799"/>
            <a:ext cx="648000" cy="27000"/>
          </a:xfr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01534F0-7622-CA23-92DE-D419EE2700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 rot="5400000">
            <a:off x="5234242" y="2913207"/>
            <a:ext cx="648000" cy="27000"/>
          </a:xfr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B298203-BE56-C04B-589C-06A2843D7F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 rot="5400000">
            <a:off x="5234242" y="3838615"/>
            <a:ext cx="648000" cy="27000"/>
          </a:xfr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1" name="Textplatzhalter 50">
            <a:extLst>
              <a:ext uri="{FF2B5EF4-FFF2-40B4-BE49-F238E27FC236}">
                <a16:creationId xmlns:a16="http://schemas.microsoft.com/office/drawing/2014/main" id="{6E31FD1D-6623-0F96-E0C5-F806611B032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714566" y="1641300"/>
            <a:ext cx="3345544" cy="720001"/>
          </a:xfrm>
        </p:spPr>
        <p:txBody>
          <a:bodyPr/>
          <a:lstStyle/>
          <a:p>
            <a:r>
              <a:rPr lang="de-DE" b="1" dirty="0"/>
              <a:t>Wetter &amp; Solarstrom | Zusammenhang 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E59537C-E84F-F308-DFA8-68783CD7F7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714566" y="2566823"/>
            <a:ext cx="2755986" cy="720001"/>
          </a:xfrm>
        </p:spPr>
        <p:txBody>
          <a:bodyPr/>
          <a:lstStyle/>
          <a:p>
            <a:r>
              <a:rPr lang="de-DE" b="1" dirty="0"/>
              <a:t>PV-Anlagen | Allgemeines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D939055C-A344-962B-0766-5E359E72ED1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714566" y="3492345"/>
            <a:ext cx="2397588" cy="720001"/>
          </a:xfrm>
        </p:spPr>
        <p:txBody>
          <a:bodyPr/>
          <a:lstStyle/>
          <a:p>
            <a:r>
              <a:rPr lang="de-DE" b="1" dirty="0"/>
              <a:t>PV-Ausbau &amp; Solarstrom|  Zusammenhang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575F8DD-0ED6-02ED-EE48-2C8192BA81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522446" y="4417071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04</a:t>
            </a:r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1963D3DF-3FE6-56F8-BC53-F6B32BF0BA0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 rot="5400000">
            <a:off x="997339" y="4764023"/>
            <a:ext cx="648000" cy="27000"/>
          </a:xfrm>
          <a:solidFill>
            <a:schemeClr val="accent1"/>
          </a:solidFill>
          <a:ln>
            <a:solidFill>
              <a:srgbClr val="F19402"/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C79FEA92-B3D9-E99F-6B88-A54422254D1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477663" y="4417857"/>
            <a:ext cx="2786834" cy="720001"/>
          </a:xfrm>
        </p:spPr>
        <p:txBody>
          <a:bodyPr/>
          <a:lstStyle/>
          <a:p>
            <a:r>
              <a:rPr lang="de-DE" dirty="0"/>
              <a:t>Stromerzeugung | Weitere Erkenntnisse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CFBF976-E918-CAC4-CC1B-7839C4D865B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gray">
          <a:xfrm>
            <a:off x="4759349" y="4417113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09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3BA29F19-C07C-A78E-9D4B-070CCEAF73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 rot="5400000">
            <a:off x="5234242" y="4764023"/>
            <a:ext cx="648000" cy="27000"/>
          </a:xfr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C6258B2F-05FF-1B92-13E2-C179A169C19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714566" y="4417869"/>
            <a:ext cx="2755986" cy="720001"/>
          </a:xfrm>
        </p:spPr>
        <p:txBody>
          <a:bodyPr/>
          <a:lstStyle/>
          <a:p>
            <a:r>
              <a:rPr lang="de-DE" b="1" dirty="0"/>
              <a:t>Modell zur Vorhersage von Solarstromproduktion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B05281B-CAD2-1F0C-2070-3E2D82225DF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522446" y="5342520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05</a:t>
            </a:r>
          </a:p>
        </p:txBody>
      </p:sp>
      <p:sp>
        <p:nvSpPr>
          <p:cNvPr id="58" name="Textplatzhalter 57">
            <a:extLst>
              <a:ext uri="{FF2B5EF4-FFF2-40B4-BE49-F238E27FC236}">
                <a16:creationId xmlns:a16="http://schemas.microsoft.com/office/drawing/2014/main" id="{70EA01F4-F718-C961-73B6-F5440B09ABB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 rot="5400000">
            <a:off x="997339" y="5689430"/>
            <a:ext cx="648000" cy="27000"/>
          </a:xfrm>
          <a:solidFill>
            <a:srgbClr val="F19402"/>
          </a:solidFill>
          <a:ln>
            <a:solidFill>
              <a:srgbClr val="F19402"/>
            </a:solidFill>
          </a:ln>
        </p:spPr>
        <p:txBody>
          <a:bodyPr/>
          <a:lstStyle/>
          <a:p>
            <a:r>
              <a:rPr lang="de-DE" dirty="0">
                <a:solidFill>
                  <a:srgbClr val="F19402"/>
                </a:solidFill>
              </a:rPr>
              <a:t> 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75F60030-3D70-7DE8-BBCC-5E460E5E63E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477663" y="5342931"/>
            <a:ext cx="2755986" cy="720001"/>
          </a:xfrm>
        </p:spPr>
        <p:txBody>
          <a:bodyPr/>
          <a:lstStyle/>
          <a:p>
            <a:r>
              <a:rPr lang="de-DE" dirty="0"/>
              <a:t>Open-Meteo &amp; Wetterdaten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4FC0FFD-1F0B-9436-CCE3-F4192E60747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gray">
          <a:xfrm>
            <a:off x="4759349" y="5342520"/>
            <a:ext cx="796529" cy="720820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60" name="Textplatzhalter 59">
            <a:extLst>
              <a:ext uri="{FF2B5EF4-FFF2-40B4-BE49-F238E27FC236}">
                <a16:creationId xmlns:a16="http://schemas.microsoft.com/office/drawing/2014/main" id="{2BF44965-9B2B-EF39-1B9F-A22D9E0D88E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 rot="5400000">
            <a:off x="5234242" y="5689430"/>
            <a:ext cx="648000" cy="27000"/>
          </a:xfr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B4D98120-2E03-F1F1-B33C-1C88F8D87A9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714566" y="5343393"/>
            <a:ext cx="2755986" cy="720001"/>
          </a:xfrm>
        </p:spPr>
        <p:txBody>
          <a:bodyPr/>
          <a:lstStyle/>
          <a:p>
            <a:r>
              <a:rPr lang="de-DE" b="1" dirty="0"/>
              <a:t>Fragen &amp; Diskussion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1858DAB3-8163-5F7D-9C7C-53566CD85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5000" y="585105"/>
            <a:ext cx="8334000" cy="360000"/>
          </a:xfrm>
        </p:spPr>
        <p:txBody>
          <a:bodyPr/>
          <a:lstStyle/>
          <a:p>
            <a:r>
              <a:rPr lang="de-DE" sz="36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6CC0A-75DD-CCBB-E6B1-D1EFDAA092E1}"/>
              </a:ext>
            </a:extLst>
          </p:cNvPr>
          <p:cNvSpPr txBox="1"/>
          <p:nvPr/>
        </p:nvSpPr>
        <p:spPr bwMode="gray">
          <a:xfrm>
            <a:off x="6342077" y="556190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35272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AC5DE-06D3-FA09-0164-FC1F8049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6CEC-D12B-B18E-0F9A-4EC373117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Pariser Abkommen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62A52A-42CF-B018-3CBC-906E049208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54B1C45-1CC3-CC4A-B444-0E1689FC756B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8D2D66-AE87-ECDC-2396-35DBCD5C4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D7711-AEFB-859F-2779-906A291C88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469AD03-2DE2-DB12-F860-0AABF957B3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 </a:t>
            </a:r>
            <a:r>
              <a:rPr lang="de-DE" sz="500" dirty="0">
                <a:hlinkClick r:id="rId2"/>
              </a:rPr>
              <a:t>https://www.boell.de/sites/default/files/styles/social_media/public/uploads/2016/04/cop_21.jpg.jpeg?itok=cDy5qH-l</a:t>
            </a:r>
            <a:r>
              <a:rPr lang="de-DE" sz="500" dirty="0"/>
              <a:t> | https://</a:t>
            </a:r>
            <a:r>
              <a:rPr lang="de-DE" sz="500" dirty="0" err="1"/>
              <a:t>www.umweltportal.nrw.de</a:t>
            </a:r>
            <a:r>
              <a:rPr lang="de-DE" sz="500" dirty="0"/>
              <a:t>/</a:t>
            </a:r>
            <a:r>
              <a:rPr lang="de-DE" sz="500" dirty="0" err="1"/>
              <a:t>documents</a:t>
            </a:r>
            <a:r>
              <a:rPr lang="de-DE" sz="500" dirty="0"/>
              <a:t>/194586/197442/1280_COP21_UN.png/0a00f698-b986-2726-0e97-f97c339fc8d0?t=1608026554181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D8DCDF4-AE9D-AA0B-53E7-0FC5AECC33A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833338-8790-1318-8D8A-CF927E85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1140114"/>
            <a:ext cx="3939657" cy="262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635D97-3199-D289-1D63-1B44AE2B5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1" b="15638"/>
          <a:stretch/>
        </p:blipFill>
        <p:spPr bwMode="auto">
          <a:xfrm>
            <a:off x="405000" y="3747678"/>
            <a:ext cx="8473782" cy="2312019"/>
          </a:xfrm>
          <a:prstGeom prst="rect">
            <a:avLst/>
          </a:prstGeom>
          <a:noFill/>
          <a:ln w="38100">
            <a:solidFill>
              <a:srgbClr val="70B1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A855CC-C5AE-8170-75B4-795CA5B9B86E}"/>
              </a:ext>
            </a:extLst>
          </p:cNvPr>
          <p:cNvSpPr txBox="1"/>
          <p:nvPr/>
        </p:nvSpPr>
        <p:spPr bwMode="gray">
          <a:xfrm>
            <a:off x="4040325" y="1303632"/>
            <a:ext cx="5670959" cy="1238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70B130"/>
                </a:solidFill>
              </a:rPr>
              <a:t>(1) </a:t>
            </a:r>
            <a:r>
              <a:rPr lang="en-DE" b="1" dirty="0"/>
              <a:t>Reduzierung der Treibhausgasemission</a:t>
            </a:r>
          </a:p>
          <a:p>
            <a:pPr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70B130"/>
                </a:solidFill>
              </a:rPr>
              <a:t>(2) </a:t>
            </a:r>
            <a:r>
              <a:rPr lang="en-DE" b="1" dirty="0"/>
              <a:t>Finanzielle Förderung von erneuerbaren Energien</a:t>
            </a:r>
          </a:p>
          <a:p>
            <a:pPr algn="l">
              <a:lnSpc>
                <a:spcPct val="20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70B130"/>
                </a:solidFill>
              </a:rPr>
              <a:t>(3) </a:t>
            </a:r>
            <a:r>
              <a:rPr lang="en-DE" b="1" dirty="0"/>
              <a:t>Beschränkung der Erderwärmung auf 1,5° C</a:t>
            </a:r>
          </a:p>
        </p:txBody>
      </p:sp>
    </p:spTree>
    <p:extLst>
      <p:ext uri="{BB962C8B-B14F-4D97-AF65-F5344CB8AC3E}">
        <p14:creationId xmlns:p14="http://schemas.microsoft.com/office/powerpoint/2010/main" val="1152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54B1C45-1CC3-CC4A-B444-0E1689FC756B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z="500" dirty="0"/>
              <a:t>Quellen: </a:t>
            </a:r>
            <a:r>
              <a:rPr lang="de-DE" sz="500" dirty="0">
                <a:hlinkClick r:id="rId2"/>
              </a:rPr>
              <a:t>https://www.iberdrola.com/documents/20125/1494189/energias_limpias_746x419.jpg/867d8448-ab83-ad2c-d113-9b352612cc91?t=1640601285084</a:t>
            </a:r>
            <a:r>
              <a:rPr lang="de-DE" sz="500" dirty="0"/>
              <a:t> | https://</a:t>
            </a:r>
            <a:r>
              <a:rPr lang="de-DE" sz="500" dirty="0" err="1"/>
              <a:t>marketingweek.imgix.net</a:t>
            </a:r>
            <a:r>
              <a:rPr lang="de-DE" sz="500" dirty="0"/>
              <a:t>/</a:t>
            </a:r>
            <a:r>
              <a:rPr lang="de-DE" sz="500" dirty="0" err="1"/>
              <a:t>content</a:t>
            </a:r>
            <a:r>
              <a:rPr lang="de-DE" sz="500" dirty="0"/>
              <a:t>/</a:t>
            </a:r>
            <a:r>
              <a:rPr lang="de-DE" sz="500" dirty="0" err="1"/>
              <a:t>uploads</a:t>
            </a:r>
            <a:r>
              <a:rPr lang="de-DE" sz="500" dirty="0"/>
              <a:t>/2015/11/19150612/</a:t>
            </a:r>
            <a:r>
              <a:rPr lang="de-DE" sz="500" dirty="0" err="1"/>
              <a:t>Clive_Humby_profile_image.png?auto</a:t>
            </a:r>
            <a:r>
              <a:rPr lang="de-DE" sz="500" dirty="0"/>
              <a:t>=</a:t>
            </a:r>
            <a:r>
              <a:rPr lang="de-DE" sz="500" dirty="0" err="1"/>
              <a:t>compress,format&amp;q</a:t>
            </a:r>
            <a:r>
              <a:rPr lang="de-DE" sz="500" dirty="0"/>
              <a:t>=60&amp;w=736&amp;h=451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4998" y="631005"/>
            <a:ext cx="8334000" cy="360000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BF674-B592-35E1-1BEB-03FF08A50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01" b="16950"/>
          <a:stretch/>
        </p:blipFill>
        <p:spPr bwMode="auto">
          <a:xfrm>
            <a:off x="265189" y="4233657"/>
            <a:ext cx="8613621" cy="18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4925868-7729-BAE5-3C97-46923856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5" b="56547"/>
          <a:stretch/>
        </p:blipFill>
        <p:spPr bwMode="auto">
          <a:xfrm>
            <a:off x="265188" y="1331821"/>
            <a:ext cx="8613621" cy="12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DC8B9-B669-7D3C-FC76-00952605F407}"/>
              </a:ext>
            </a:extLst>
          </p:cNvPr>
          <p:cNvSpPr txBox="1"/>
          <p:nvPr/>
        </p:nvSpPr>
        <p:spPr bwMode="gray">
          <a:xfrm>
            <a:off x="880844" y="3193752"/>
            <a:ext cx="5914239" cy="11409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400" b="1" dirty="0">
                <a:solidFill>
                  <a:srgbClr val="F19402"/>
                </a:solidFill>
              </a:rPr>
              <a:t>“ Die Daten sind das Öl des 21. Jahrhunderts ”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>
                <a:solidFill>
                  <a:schemeClr val="bg1">
                    <a:lumMod val="65000"/>
                  </a:schemeClr>
                </a:solidFill>
              </a:rPr>
              <a:t> ~ Clive Robert Humby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90152-91BB-CB91-B73E-E3557A8BF226}"/>
              </a:ext>
            </a:extLst>
          </p:cNvPr>
          <p:cNvGrpSpPr/>
          <p:nvPr/>
        </p:nvGrpSpPr>
        <p:grpSpPr>
          <a:xfrm>
            <a:off x="6923472" y="2824547"/>
            <a:ext cx="1331180" cy="1331180"/>
            <a:chOff x="6948639" y="2925215"/>
            <a:chExt cx="1331180" cy="13311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47C6DD-F041-FD19-57E2-B2BC0DEB3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5" t="9480" r="25780" b="8795"/>
            <a:stretch/>
          </p:blipFill>
          <p:spPr bwMode="auto">
            <a:xfrm>
              <a:off x="6990584" y="2965902"/>
              <a:ext cx="1272572" cy="126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A3CB43-01DE-CE04-FD9F-EF01BCA3F337}"/>
                </a:ext>
              </a:extLst>
            </p:cNvPr>
            <p:cNvSpPr/>
            <p:nvPr/>
          </p:nvSpPr>
          <p:spPr bwMode="gray">
            <a:xfrm>
              <a:off x="6948639" y="2925215"/>
              <a:ext cx="1331180" cy="133118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DE" sz="1400" dirty="0" err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1B75BB-3FD6-4EB5-8E10-539103E1469E}"/>
              </a:ext>
            </a:extLst>
          </p:cNvPr>
          <p:cNvSpPr txBox="1"/>
          <p:nvPr/>
        </p:nvSpPr>
        <p:spPr bwMode="gray">
          <a:xfrm>
            <a:off x="6878972" y="27851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DE" dirty="0" err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1530D-2362-7CF4-1C59-BAD9C19FDD25}"/>
              </a:ext>
            </a:extLst>
          </p:cNvPr>
          <p:cNvCxnSpPr>
            <a:cxnSpLocks/>
          </p:cNvCxnSpPr>
          <p:nvPr/>
        </p:nvCxnSpPr>
        <p:spPr bwMode="gray">
          <a:xfrm flipH="1">
            <a:off x="529905" y="2932346"/>
            <a:ext cx="6684627" cy="0"/>
          </a:xfrm>
          <a:prstGeom prst="line">
            <a:avLst/>
          </a:prstGeom>
          <a:ln w="28575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2378-A99C-1DE9-551C-A5EC1861699B}"/>
              </a:ext>
            </a:extLst>
          </p:cNvPr>
          <p:cNvCxnSpPr>
            <a:cxnSpLocks/>
          </p:cNvCxnSpPr>
          <p:nvPr/>
        </p:nvCxnSpPr>
        <p:spPr bwMode="gray">
          <a:xfrm flipH="1">
            <a:off x="538294" y="3973979"/>
            <a:ext cx="6576969" cy="0"/>
          </a:xfrm>
          <a:prstGeom prst="line">
            <a:avLst/>
          </a:prstGeom>
          <a:ln w="28575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E5BA0553-81E6-429C-4099-BF992C56203B}"/>
              </a:ext>
            </a:extLst>
          </p:cNvPr>
          <p:cNvSpPr/>
          <p:nvPr/>
        </p:nvSpPr>
        <p:spPr bwMode="gray">
          <a:xfrm rot="2584538">
            <a:off x="-722268" y="2736973"/>
            <a:ext cx="1457756" cy="1457756"/>
          </a:xfrm>
          <a:prstGeom prst="arc">
            <a:avLst/>
          </a:prstGeom>
          <a:ln w="28575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53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54481-3914-FCF4-1EB0-7075BF29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0087413-B50E-130F-5C1E-959B77AD7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Datenquellen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28C7C-3C32-03C5-473B-9D1315B5D32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727257E-3678-BA4C-8885-4A1EB7ABF9B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9FEC9-4CFF-3131-3F9A-596BF3FBC4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E0B10-2C47-48DE-7BAC-6F0FE260AB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0B70C8-E44C-F7A9-4BBD-496C90ACB3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  <a:r>
              <a:rPr lang="de-DE" sz="600" dirty="0">
                <a:hlinkClick r:id="rId2"/>
              </a:rPr>
              <a:t>https://cdn-icons-png.flaticon.com/512/1779/1779940.png</a:t>
            </a:r>
            <a:r>
              <a:rPr lang="de-DE" sz="600" dirty="0"/>
              <a:t> | </a:t>
            </a:r>
            <a:r>
              <a:rPr lang="de-DE" sz="600" dirty="0">
                <a:hlinkClick r:id="rId3"/>
              </a:rPr>
              <a:t>https://cdn.icon-icons.com/icons2/1724/PNG/512/4023886-panel-photovoltaic-pv-solar_112859.png</a:t>
            </a:r>
            <a:r>
              <a:rPr lang="de-DE" sz="600" dirty="0"/>
              <a:t> | </a:t>
            </a:r>
            <a:r>
              <a:rPr lang="de-DE" sz="600" dirty="0">
                <a:hlinkClick r:id="rId4"/>
              </a:rPr>
              <a:t>https://encrypted-tbn0.gstatic.com/images?q=tbn:ANd9GcSYCtF8wOfgu1xG1w-cRia8PePsthqf05Weus-YlUVD5Q&amp;s</a:t>
            </a:r>
            <a:r>
              <a:rPr lang="de-DE" sz="600" dirty="0"/>
              <a:t> | </a:t>
            </a:r>
            <a:r>
              <a:rPr lang="de-DE" sz="600" dirty="0">
                <a:hlinkClick r:id="rId5"/>
              </a:rPr>
              <a:t>https://yt3.googleusercontent.com/ytc/AIf8zZT2e6fMCUImA_NrMCuGCqnVeK3s5qsrVJp_WOmGow=s900-c-k-c0x00ffffff-no-rj</a:t>
            </a:r>
            <a:r>
              <a:rPr lang="de-DE" sz="600" dirty="0"/>
              <a:t> | https://</a:t>
            </a:r>
            <a:r>
              <a:rPr lang="de-DE" sz="600" dirty="0" err="1"/>
              <a:t>publicapi.dev</a:t>
            </a:r>
            <a:r>
              <a:rPr lang="de-DE" sz="600" dirty="0"/>
              <a:t>/</a:t>
            </a:r>
            <a:r>
              <a:rPr lang="de-DE" sz="600" dirty="0" err="1"/>
              <a:t>images</a:t>
            </a:r>
            <a:r>
              <a:rPr lang="de-DE" sz="600" dirty="0"/>
              <a:t>/</a:t>
            </a:r>
            <a:r>
              <a:rPr lang="de-DE" sz="600" dirty="0" err="1"/>
              <a:t>logos</a:t>
            </a:r>
            <a:r>
              <a:rPr lang="de-DE" sz="600" dirty="0"/>
              <a:t>/open-</a:t>
            </a:r>
            <a:r>
              <a:rPr lang="de-DE" sz="600" dirty="0" err="1"/>
              <a:t>meteo.com.png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C7B798-2382-B23E-CD9B-B691CCD51C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10" name="Graphic 9" descr="Windmill with solid fill">
            <a:extLst>
              <a:ext uri="{FF2B5EF4-FFF2-40B4-BE49-F238E27FC236}">
                <a16:creationId xmlns:a16="http://schemas.microsoft.com/office/drawing/2014/main" id="{91088692-25F9-C60D-B7A2-028584209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211" y="1731832"/>
            <a:ext cx="1016637" cy="1016637"/>
          </a:xfrm>
          <a:prstGeom prst="rect">
            <a:avLst/>
          </a:prstGeom>
        </p:spPr>
      </p:pic>
      <p:pic>
        <p:nvPicPr>
          <p:cNvPr id="12" name="Graphic 11" descr="Atom with solid fill">
            <a:extLst>
              <a:ext uri="{FF2B5EF4-FFF2-40B4-BE49-F238E27FC236}">
                <a16:creationId xmlns:a16="http://schemas.microsoft.com/office/drawing/2014/main" id="{3401F506-9321-1902-9536-605F13CFA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8644" y="1674209"/>
            <a:ext cx="1061103" cy="1061103"/>
          </a:xfrm>
          <a:prstGeom prst="rect">
            <a:avLst/>
          </a:prstGeom>
        </p:spPr>
      </p:pic>
      <p:pic>
        <p:nvPicPr>
          <p:cNvPr id="14" name="Graphic 13" descr="Open hand with plant with solid fill">
            <a:extLst>
              <a:ext uri="{FF2B5EF4-FFF2-40B4-BE49-F238E27FC236}">
                <a16:creationId xmlns:a16="http://schemas.microsoft.com/office/drawing/2014/main" id="{4AA9C391-1119-7BF7-F8AA-681A168AA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289" y="2298390"/>
            <a:ext cx="1061103" cy="106110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F20EA1E-B44C-DD8C-FB68-E16AF44D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15" y="1328354"/>
            <a:ext cx="2295879" cy="22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A0A2A89-C97B-FBC0-53B2-A196F457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65" y="1283177"/>
            <a:ext cx="2189398" cy="21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C8EEC-BC62-27D5-6EBF-63A855A1D4B1}"/>
              </a:ext>
            </a:extLst>
          </p:cNvPr>
          <p:cNvCxnSpPr>
            <a:cxnSpLocks/>
          </p:cNvCxnSpPr>
          <p:nvPr/>
        </p:nvCxnSpPr>
        <p:spPr bwMode="gray">
          <a:xfrm>
            <a:off x="3011648" y="2262383"/>
            <a:ext cx="0" cy="2947180"/>
          </a:xfrm>
          <a:prstGeom prst="line">
            <a:avLst/>
          </a:prstGeom>
          <a:ln w="28575" cap="rnd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F1EC68-30D1-864B-09BD-836A84B4AF44}"/>
              </a:ext>
            </a:extLst>
          </p:cNvPr>
          <p:cNvCxnSpPr>
            <a:cxnSpLocks/>
          </p:cNvCxnSpPr>
          <p:nvPr/>
        </p:nvCxnSpPr>
        <p:spPr bwMode="gray">
          <a:xfrm>
            <a:off x="6200863" y="2240150"/>
            <a:ext cx="0" cy="3036525"/>
          </a:xfrm>
          <a:prstGeom prst="line">
            <a:avLst/>
          </a:prstGeom>
          <a:ln w="28575" cap="rnd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721B8-19C1-BCDF-289B-CDA3E9D74FA5}"/>
              </a:ext>
            </a:extLst>
          </p:cNvPr>
          <p:cNvSpPr txBox="1"/>
          <p:nvPr/>
        </p:nvSpPr>
        <p:spPr bwMode="gray">
          <a:xfrm>
            <a:off x="260199" y="4603675"/>
            <a:ext cx="2655297" cy="607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580"/>
              </a:lnSpc>
              <a:buClr>
                <a:schemeClr val="accent1"/>
              </a:buClr>
            </a:pPr>
            <a:r>
              <a:rPr lang="en-GB" sz="1600" b="1" dirty="0">
                <a:effectLst/>
                <a:latin typeface="NimbusRomNo9L"/>
              </a:rPr>
              <a:t>Quelle: </a:t>
            </a:r>
          </a:p>
          <a:p>
            <a:pPr>
              <a:lnSpc>
                <a:spcPts val="1580"/>
              </a:lnSpc>
              <a:buClr>
                <a:schemeClr val="accent1"/>
              </a:buClr>
            </a:pPr>
            <a:r>
              <a:rPr lang="en-GB" sz="1600" b="1" dirty="0">
                <a:effectLst/>
                <a:latin typeface="NimbusRomNo9L"/>
              </a:rPr>
              <a:t>Fraunhofer </a:t>
            </a:r>
            <a:r>
              <a:rPr lang="en-GB" sz="1600" b="1" dirty="0" err="1">
                <a:effectLst/>
                <a:latin typeface="NimbusRomNo9L"/>
              </a:rPr>
              <a:t>Instituts</a:t>
            </a:r>
            <a:r>
              <a:rPr lang="en-GB" sz="1600" b="1" dirty="0">
                <a:effectLst/>
                <a:latin typeface="NimbusRomNo9L"/>
              </a:rPr>
              <a:t> für Solare </a:t>
            </a:r>
            <a:r>
              <a:rPr lang="en-GB" sz="1600" b="1" dirty="0" err="1">
                <a:effectLst/>
                <a:latin typeface="NimbusRomNo9L"/>
              </a:rPr>
              <a:t>Energiesysteme</a:t>
            </a:r>
            <a:r>
              <a:rPr lang="en-GB" sz="1600" b="1" dirty="0">
                <a:effectLst/>
                <a:latin typeface="NimbusRomNo9L"/>
              </a:rPr>
              <a:t> ISE</a:t>
            </a:r>
          </a:p>
          <a:p>
            <a:pPr>
              <a:lnSpc>
                <a:spcPts val="1580"/>
              </a:lnSpc>
              <a:buClr>
                <a:schemeClr val="accent1"/>
              </a:buClr>
            </a:pPr>
            <a:endParaRPr lang="en-GB" b="1" dirty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3A1BCC-639D-E4BC-3486-6BAE4A7640DA}"/>
              </a:ext>
            </a:extLst>
          </p:cNvPr>
          <p:cNvSpPr txBox="1"/>
          <p:nvPr/>
        </p:nvSpPr>
        <p:spPr bwMode="gray">
          <a:xfrm>
            <a:off x="661334" y="3888556"/>
            <a:ext cx="2371756" cy="491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92D050"/>
                </a:solidFill>
              </a:rPr>
              <a:t>(1) </a:t>
            </a:r>
            <a:r>
              <a:rPr lang="en-DE" sz="2000" b="1" dirty="0"/>
              <a:t>Stromerzeuger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736B7-76B9-3D52-656C-70F43E427FFE}"/>
              </a:ext>
            </a:extLst>
          </p:cNvPr>
          <p:cNvSpPr txBox="1"/>
          <p:nvPr/>
        </p:nvSpPr>
        <p:spPr bwMode="gray">
          <a:xfrm>
            <a:off x="4151159" y="3898077"/>
            <a:ext cx="2371756" cy="491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92D050"/>
                </a:solidFill>
              </a:rPr>
              <a:t>(2) </a:t>
            </a:r>
            <a:r>
              <a:rPr lang="en-DE" sz="2000" b="1" dirty="0"/>
              <a:t>Wetter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46E7C-D0CC-3FC5-2552-4E029597A153}"/>
              </a:ext>
            </a:extLst>
          </p:cNvPr>
          <p:cNvSpPr txBox="1"/>
          <p:nvPr/>
        </p:nvSpPr>
        <p:spPr bwMode="gray">
          <a:xfrm>
            <a:off x="7144050" y="3873138"/>
            <a:ext cx="2371756" cy="491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1400" b="1" dirty="0">
                <a:solidFill>
                  <a:srgbClr val="92D050"/>
                </a:solidFill>
              </a:rPr>
              <a:t>(3) </a:t>
            </a:r>
            <a:r>
              <a:rPr lang="en-DE" sz="2000" b="1" dirty="0"/>
              <a:t>PV-Ausbau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A9157-04FD-642A-3705-52025FD405F6}"/>
              </a:ext>
            </a:extLst>
          </p:cNvPr>
          <p:cNvSpPr txBox="1"/>
          <p:nvPr/>
        </p:nvSpPr>
        <p:spPr bwMode="gray">
          <a:xfrm>
            <a:off x="3430449" y="4602044"/>
            <a:ext cx="2655297" cy="607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580"/>
              </a:lnSpc>
              <a:buClr>
                <a:schemeClr val="accent1"/>
              </a:buClr>
            </a:pPr>
            <a:r>
              <a:rPr lang="en-GB" sz="1600" b="1" dirty="0">
                <a:effectLst/>
                <a:latin typeface="NimbusRomNo9L"/>
              </a:rPr>
              <a:t>Quelle: </a:t>
            </a:r>
          </a:p>
          <a:p>
            <a:pPr>
              <a:lnSpc>
                <a:spcPts val="1580"/>
              </a:lnSpc>
              <a:buClr>
                <a:schemeClr val="accent1"/>
              </a:buClr>
            </a:pPr>
            <a:r>
              <a:rPr lang="en-GB" sz="1600" b="1" dirty="0">
                <a:effectLst/>
                <a:latin typeface="NimbusRomNo9L"/>
              </a:rPr>
              <a:t>Open-</a:t>
            </a:r>
            <a:r>
              <a:rPr lang="en-GB" sz="1600" b="1" dirty="0" err="1">
                <a:effectLst/>
                <a:latin typeface="NimbusRomNo9L"/>
              </a:rPr>
              <a:t>Meteo</a:t>
            </a:r>
            <a:r>
              <a:rPr lang="en-GB" sz="1600" b="1" dirty="0">
                <a:effectLst/>
                <a:latin typeface="NimbusRomNo9L"/>
              </a:rPr>
              <a:t> API</a:t>
            </a:r>
          </a:p>
          <a:p>
            <a:pPr>
              <a:lnSpc>
                <a:spcPts val="1580"/>
              </a:lnSpc>
              <a:buClr>
                <a:schemeClr val="accent1"/>
              </a:buClr>
            </a:pPr>
            <a:endParaRPr lang="en-GB" b="1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2F0BB-A491-590F-FF62-A2469F83DEDA}"/>
              </a:ext>
            </a:extLst>
          </p:cNvPr>
          <p:cNvSpPr txBox="1"/>
          <p:nvPr/>
        </p:nvSpPr>
        <p:spPr bwMode="gray">
          <a:xfrm>
            <a:off x="6435509" y="4599009"/>
            <a:ext cx="2655297" cy="607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580"/>
              </a:lnSpc>
              <a:buClr>
                <a:schemeClr val="accent1"/>
              </a:buClr>
            </a:pPr>
            <a:r>
              <a:rPr lang="en-GB" sz="1600" b="1" dirty="0">
                <a:effectLst/>
                <a:latin typeface="NimbusRomNo9L"/>
              </a:rPr>
              <a:t>Quelle: </a:t>
            </a:r>
            <a:r>
              <a:rPr lang="en-GB" sz="1600" b="1" dirty="0" err="1">
                <a:effectLst/>
                <a:latin typeface="NimbusRomNo9L"/>
              </a:rPr>
              <a:t>Marktstammdatenregister</a:t>
            </a:r>
            <a:r>
              <a:rPr lang="en-GB" sz="1600" b="1" dirty="0">
                <a:effectLst/>
                <a:latin typeface="NimbusRomNo9L"/>
              </a:rPr>
              <a:t> der </a:t>
            </a:r>
            <a:r>
              <a:rPr lang="en-GB" sz="1600" b="1" dirty="0" err="1">
                <a:effectLst/>
                <a:latin typeface="NimbusRomNo9L"/>
              </a:rPr>
              <a:t>Bundesnetzagentur</a:t>
            </a:r>
            <a:endParaRPr lang="en-GB" sz="1600" b="1" dirty="0">
              <a:effectLst/>
              <a:latin typeface="NimbusRomNo9L"/>
            </a:endParaRPr>
          </a:p>
          <a:p>
            <a:pPr>
              <a:lnSpc>
                <a:spcPts val="1580"/>
              </a:lnSpc>
              <a:buClr>
                <a:schemeClr val="accent1"/>
              </a:buClr>
            </a:pPr>
            <a:endParaRPr lang="en-GB" b="1" dirty="0">
              <a:effectLst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5F5A049-8544-A536-845A-0036E9A2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63" y="2868320"/>
            <a:ext cx="604255" cy="604255"/>
          </a:xfrm>
          <a:prstGeom prst="rect">
            <a:avLst/>
          </a:prstGeom>
          <a:noFill/>
          <a:ln w="19050">
            <a:solidFill>
              <a:schemeClr val="tx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955AC18-99AE-07E7-62C1-F68FDBEEA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t="21035" r="14908" b="15901"/>
          <a:stretch/>
        </p:blipFill>
        <p:spPr bwMode="auto">
          <a:xfrm>
            <a:off x="8118259" y="2951284"/>
            <a:ext cx="700535" cy="6940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4CAF0B8-F81D-AB1B-706B-525F5878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09" y="2745657"/>
            <a:ext cx="654465" cy="6544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4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3B47-69CE-A023-3E0C-90A1E0873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C27ADDD-CFA6-B508-11F3-5F490F718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Allgemeine Fakten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4E215-53A1-0DAB-0C10-280754556C6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4D46A1E-473F-BA4F-A5FB-AE0E78D497E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1496CF-C54D-30C4-5025-4656D1DB9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2BB6F-54B5-DBE7-EA9C-BCD39D0F7E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4BB09-71D8-1234-EB7A-30A6210617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20D429-FD6A-ABE3-880E-57C7DCCEA3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 &amp; Energieträger</a:t>
            </a:r>
          </a:p>
        </p:txBody>
      </p:sp>
      <p:pic>
        <p:nvPicPr>
          <p:cNvPr id="14" name="Picture 13" descr="A graph of energy consumption&#10;&#10;Description automatically generated with medium confidence">
            <a:extLst>
              <a:ext uri="{FF2B5EF4-FFF2-40B4-BE49-F238E27FC236}">
                <a16:creationId xmlns:a16="http://schemas.microsoft.com/office/drawing/2014/main" id="{07DD8E9D-8C74-1803-B553-3ED8E54F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" y="1466725"/>
            <a:ext cx="4804666" cy="4947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0C3473-F694-231E-F110-7B45948EBFD4}"/>
              </a:ext>
            </a:extLst>
          </p:cNvPr>
          <p:cNvSpPr txBox="1"/>
          <p:nvPr/>
        </p:nvSpPr>
        <p:spPr bwMode="gray">
          <a:xfrm>
            <a:off x="5357195" y="2090956"/>
            <a:ext cx="3573710" cy="2676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sz="2000" b="1" dirty="0">
                <a:solidFill>
                  <a:srgbClr val="F19402"/>
                </a:solidFill>
              </a:rPr>
              <a:t> - </a:t>
            </a:r>
            <a:r>
              <a:rPr lang="en-DE" dirty="0"/>
              <a:t>Hauptstromerzeuger: Braunkohle, Wind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/>
              <a:t>Bemerkenswert: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 </a:t>
            </a:r>
            <a:r>
              <a:rPr lang="en-DE" sz="2000" b="1" dirty="0">
                <a:solidFill>
                  <a:srgbClr val="F19402"/>
                </a:solidFill>
              </a:rPr>
              <a:t>-</a:t>
            </a:r>
            <a:r>
              <a:rPr lang="en-DE" dirty="0"/>
              <a:t> erneuerbare Energien (Wind, Solar, Biomasse) -&gt; signifikanter Anteil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dirty="0"/>
              <a:t>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270249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010F-1628-BF48-BCA7-1A3450C2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525909-E820-0436-D4EA-A85827B63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Allgemeine Fakten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8E71-B42B-F002-95CB-B629ACA09A3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4D46A1E-473F-BA4F-A5FB-AE0E78D497E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B0DB62-5CF0-E9C2-6F5B-E5BE6523BA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C75D1F-151A-526B-3B58-8867A65160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082B26-20BF-BC97-27ED-FCCB01D96E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blackout-news.de</a:t>
            </a:r>
            <a:r>
              <a:rPr lang="de-DE" dirty="0"/>
              <a:t>/</a:t>
            </a:r>
            <a:r>
              <a:rPr lang="de-DE" dirty="0" err="1"/>
              <a:t>wp</a:t>
            </a:r>
            <a:r>
              <a:rPr lang="de-DE" dirty="0"/>
              <a:t>-content/</a:t>
            </a:r>
            <a:r>
              <a:rPr lang="de-DE" dirty="0" err="1"/>
              <a:t>uploads</a:t>
            </a:r>
            <a:r>
              <a:rPr lang="de-DE" dirty="0"/>
              <a:t>/2023/11/xwind-power-131123-1024x682.jpg.pagespeed.ic.94WLuhtsCT.jpg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589118-F7F8-7011-24AE-C19E2C2147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 &amp; Energieträger</a:t>
            </a:r>
          </a:p>
        </p:txBody>
      </p:sp>
      <p:pic>
        <p:nvPicPr>
          <p:cNvPr id="18" name="Picture 17" descr="A graph showing the number of wind turbines&#10;&#10;Description automatically generated">
            <a:extLst>
              <a:ext uri="{FF2B5EF4-FFF2-40B4-BE49-F238E27FC236}">
                <a16:creationId xmlns:a16="http://schemas.microsoft.com/office/drawing/2014/main" id="{17048239-9321-F34D-85EC-6FFD207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6" y="1330911"/>
            <a:ext cx="8696954" cy="459737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6C20E7-5A08-FA9F-7C15-F35590C98590}"/>
              </a:ext>
            </a:extLst>
          </p:cNvPr>
          <p:cNvCxnSpPr>
            <a:cxnSpLocks/>
          </p:cNvCxnSpPr>
          <p:nvPr/>
        </p:nvCxnSpPr>
        <p:spPr bwMode="gray">
          <a:xfrm>
            <a:off x="405000" y="1200248"/>
            <a:ext cx="5257569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30F03B-BF66-39B0-50B9-BB1C44B6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38463" r="33563"/>
          <a:stretch/>
        </p:blipFill>
        <p:spPr bwMode="auto">
          <a:xfrm>
            <a:off x="7377102" y="1060405"/>
            <a:ext cx="1649452" cy="1647374"/>
          </a:xfrm>
          <a:prstGeom prst="rect">
            <a:avLst/>
          </a:prstGeom>
          <a:noFill/>
          <a:ln w="38100">
            <a:solidFill>
              <a:srgbClr val="70B1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1EA500-F1B3-7580-BE15-C20ABDA0728A}"/>
              </a:ext>
            </a:extLst>
          </p:cNvPr>
          <p:cNvSpPr/>
          <p:nvPr/>
        </p:nvSpPr>
        <p:spPr bwMode="gray">
          <a:xfrm>
            <a:off x="2676088" y="1330911"/>
            <a:ext cx="796954" cy="313331"/>
          </a:xfrm>
          <a:prstGeom prst="rect">
            <a:avLst/>
          </a:prstGeom>
          <a:solidFill>
            <a:srgbClr val="70B130">
              <a:alpha val="41000"/>
            </a:srgbClr>
          </a:solidFill>
          <a:ln>
            <a:solidFill>
              <a:srgbClr val="70B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4127105-EB78-6E4E-FE91-02393F9D07DC}"/>
              </a:ext>
            </a:extLst>
          </p:cNvPr>
          <p:cNvCxnSpPr>
            <a:stCxn id="5122" idx="1"/>
            <a:endCxn id="22" idx="2"/>
          </p:cNvCxnSpPr>
          <p:nvPr/>
        </p:nvCxnSpPr>
        <p:spPr bwMode="gray">
          <a:xfrm rot="10800000">
            <a:off x="3074566" y="1644242"/>
            <a:ext cx="4302537" cy="239850"/>
          </a:xfrm>
          <a:prstGeom prst="bentConnector2">
            <a:avLst/>
          </a:prstGeom>
          <a:ln w="28575" cap="rnd" cmpd="sng">
            <a:solidFill>
              <a:srgbClr val="70B1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4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F778-6B1C-7410-C316-10ABA3E0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orange bars&#10;&#10;Description automatically generated with medium confidence">
            <a:extLst>
              <a:ext uri="{FF2B5EF4-FFF2-40B4-BE49-F238E27FC236}">
                <a16:creationId xmlns:a16="http://schemas.microsoft.com/office/drawing/2014/main" id="{F5A1C474-20BF-76A6-B2F5-DC28686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" y="1288965"/>
            <a:ext cx="8941614" cy="464767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3952645-BECF-E430-CAD8-D603B18E7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Allgemeine Fakten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E416AA-386C-D151-90C4-D5469B5E109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4D46A1E-473F-BA4F-A5FB-AE0E78D497E6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209AE-1FB3-624B-4F16-E9941C3247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D2DEB-1E05-F878-39BE-BB2599DF3A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906DCB-9003-ED05-AB17-78085D65A2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405000" y="6138000"/>
            <a:ext cx="8334000" cy="288000"/>
          </a:xfrm>
        </p:spPr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upload.wikimedia.org</a:t>
            </a:r>
            <a:r>
              <a:rPr lang="de-DE" dirty="0"/>
              <a:t>/</a:t>
            </a:r>
            <a:r>
              <a:rPr lang="de-DE" dirty="0" err="1"/>
              <a:t>wikipedia</a:t>
            </a:r>
            <a:r>
              <a:rPr lang="de-DE" dirty="0"/>
              <a:t>/</a:t>
            </a:r>
            <a:r>
              <a:rPr lang="de-DE" dirty="0" err="1"/>
              <a:t>commons</a:t>
            </a:r>
            <a:r>
              <a:rPr lang="de-DE" dirty="0"/>
              <a:t>/9/97/Middelgrunden_wind_farm_2009-07-01_edit_filtered.jpg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603135-F212-07F5-CC7E-193982312A4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 &amp; Energieträger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FBD74F-8ECA-DFB0-F122-C7FB09458DD2}"/>
              </a:ext>
            </a:extLst>
          </p:cNvPr>
          <p:cNvCxnSpPr>
            <a:cxnSpLocks/>
          </p:cNvCxnSpPr>
          <p:nvPr/>
        </p:nvCxnSpPr>
        <p:spPr bwMode="gray">
          <a:xfrm>
            <a:off x="405000" y="1200248"/>
            <a:ext cx="5257569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637999-449C-378C-7BEE-530394992A82}"/>
              </a:ext>
            </a:extLst>
          </p:cNvPr>
          <p:cNvSpPr/>
          <p:nvPr/>
        </p:nvSpPr>
        <p:spPr bwMode="gray">
          <a:xfrm>
            <a:off x="2676088" y="1330911"/>
            <a:ext cx="796954" cy="313331"/>
          </a:xfrm>
          <a:prstGeom prst="rect">
            <a:avLst/>
          </a:prstGeom>
          <a:solidFill>
            <a:srgbClr val="70B130">
              <a:alpha val="41000"/>
            </a:srgbClr>
          </a:solidFill>
          <a:ln>
            <a:solidFill>
              <a:srgbClr val="70B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DE" sz="1400" dirty="0" err="1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D0FA275-E2E5-6DA4-5521-5795DA8A565F}"/>
              </a:ext>
            </a:extLst>
          </p:cNvPr>
          <p:cNvCxnSpPr>
            <a:cxnSpLocks/>
            <a:stCxn id="7170" idx="1"/>
            <a:endCxn id="22" idx="2"/>
          </p:cNvCxnSpPr>
          <p:nvPr/>
        </p:nvCxnSpPr>
        <p:spPr bwMode="gray">
          <a:xfrm rot="10800000">
            <a:off x="3074565" y="1644242"/>
            <a:ext cx="4293664" cy="188466"/>
          </a:xfrm>
          <a:prstGeom prst="bentConnector2">
            <a:avLst/>
          </a:prstGeom>
          <a:ln w="28575" cap="rnd" cmpd="sng">
            <a:solidFill>
              <a:srgbClr val="70B1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0E0076-4BF1-FBA6-9215-5E71B8545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8" t="17119" r="16881" b="24148"/>
          <a:stretch/>
        </p:blipFill>
        <p:spPr bwMode="auto">
          <a:xfrm>
            <a:off x="7368229" y="993362"/>
            <a:ext cx="1695439" cy="1678692"/>
          </a:xfrm>
          <a:prstGeom prst="rect">
            <a:avLst/>
          </a:prstGeom>
          <a:noFill/>
          <a:ln w="38100">
            <a:solidFill>
              <a:srgbClr val="70B1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DD095C-995B-2B37-9CA2-3DFE65C4B4D4}"/>
              </a:ext>
            </a:extLst>
          </p:cNvPr>
          <p:cNvSpPr txBox="1"/>
          <p:nvPr/>
        </p:nvSpPr>
        <p:spPr bwMode="gray">
          <a:xfrm>
            <a:off x="276837" y="5897461"/>
            <a:ext cx="8565159" cy="493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=&gt; deutlich mehr Onshore-Stromerzeugung</a:t>
            </a:r>
          </a:p>
        </p:txBody>
      </p:sp>
    </p:spTree>
    <p:extLst>
      <p:ext uri="{BB962C8B-B14F-4D97-AF65-F5344CB8AC3E}">
        <p14:creationId xmlns:p14="http://schemas.microsoft.com/office/powerpoint/2010/main" val="28007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D4119-7CAB-9C4A-5A9D-A7064B01D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443CFCB-F1D4-4527-AD7F-5269F2B6E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Erneuerbare Energien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046CF-7EDC-66F3-261B-6AFA316B467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521DAF0-A751-1D4A-8AB3-4CDEDA166E50}" type="datetime4">
              <a:rPr lang="de-DE" noProof="0" smtClean="0"/>
              <a:t>6. Februar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C2739-4F5F-83BE-3600-84A99F6BF3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Stromerzeugung &amp; Ausbau von Photovoltaik in Deutschland | Schwagerl x Baierl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FF122E-D699-A8FD-5241-16B702687A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A79548A-77C6-8B67-C7F0-DEC9E84AFB4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Stromerzeugung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678918-567D-CE61-FBFF-59A1AD4758B9}"/>
              </a:ext>
            </a:extLst>
          </p:cNvPr>
          <p:cNvCxnSpPr/>
          <p:nvPr/>
        </p:nvCxnSpPr>
        <p:spPr bwMode="gray">
          <a:xfrm>
            <a:off x="690226" y="1200248"/>
            <a:ext cx="6901811" cy="0"/>
          </a:xfrm>
          <a:prstGeom prst="line">
            <a:avLst/>
          </a:prstGeom>
          <a:ln w="38100" cap="rnd" cmpd="sng">
            <a:solidFill>
              <a:srgbClr val="F19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9FF2C8-3A61-BFCC-6910-055C94CF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06" y="1242194"/>
            <a:ext cx="6896854" cy="426948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E28D20-22CF-7661-A67B-BE48C6DA46E7}"/>
              </a:ext>
            </a:extLst>
          </p:cNvPr>
          <p:cNvCxnSpPr>
            <a:cxnSpLocks/>
          </p:cNvCxnSpPr>
          <p:nvPr/>
        </p:nvCxnSpPr>
        <p:spPr bwMode="gray">
          <a:xfrm>
            <a:off x="2392451" y="1635895"/>
            <a:ext cx="5005962" cy="746234"/>
          </a:xfrm>
          <a:prstGeom prst="straightConnector1">
            <a:avLst/>
          </a:prstGeom>
          <a:ln w="57150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0DF6F5-9723-3A04-562D-8CB2A3807484}"/>
              </a:ext>
            </a:extLst>
          </p:cNvPr>
          <p:cNvSpPr txBox="1"/>
          <p:nvPr/>
        </p:nvSpPr>
        <p:spPr bwMode="gray">
          <a:xfrm>
            <a:off x="631503" y="5536313"/>
            <a:ext cx="8334000" cy="738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DE" b="1" dirty="0">
                <a:solidFill>
                  <a:srgbClr val="F19402"/>
                </a:solidFill>
              </a:rPr>
              <a:t>(1) </a:t>
            </a:r>
            <a:r>
              <a:rPr lang="en-DE" b="1" dirty="0"/>
              <a:t>Abnahme Gesamtstromerzeugung</a:t>
            </a:r>
            <a:r>
              <a:rPr lang="en-DE" dirty="0"/>
              <a:t>		</a:t>
            </a:r>
            <a:r>
              <a:rPr lang="en-DE" b="1" dirty="0">
                <a:solidFill>
                  <a:srgbClr val="F19402"/>
                </a:solidFill>
              </a:rPr>
              <a:t>(2) </a:t>
            </a:r>
            <a:r>
              <a:rPr lang="en-DE" b="1" dirty="0"/>
              <a:t>Zunahme</a:t>
            </a:r>
            <a:r>
              <a:rPr lang="en-DE" dirty="0"/>
              <a:t> des Anteils der 							      </a:t>
            </a:r>
            <a:r>
              <a:rPr lang="en-DE" b="1" dirty="0"/>
              <a:t>Erneuerbaren Energien</a:t>
            </a:r>
          </a:p>
        </p:txBody>
      </p:sp>
    </p:spTree>
    <p:extLst>
      <p:ext uri="{BB962C8B-B14F-4D97-AF65-F5344CB8AC3E}">
        <p14:creationId xmlns:p14="http://schemas.microsoft.com/office/powerpoint/2010/main" val="31382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THFINAL" id="{48904176-26A4-0946-8EAE-4CBF4D9FA0CA}" vid="{355A1064-12DE-3640-9CCA-FF66CEEBD5C7}"/>
    </a:ext>
  </a:extLst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</TotalTime>
  <Words>1045</Words>
  <Application>Microsoft Macintosh PowerPoint</Application>
  <PresentationFormat>On-screen Show (4:3)</PresentationFormat>
  <Paragraphs>191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Lucida</vt:lpstr>
      <vt:lpstr>Wingdings</vt:lpstr>
      <vt:lpstr>NimbusRomNo9L</vt:lpstr>
      <vt:lpstr>Meta OT</vt:lpstr>
      <vt:lpstr>Arial</vt:lpstr>
      <vt:lpstr>OTH</vt:lpstr>
      <vt:lpstr>Ergebnisse der DatenAnalyse</vt:lpstr>
      <vt:lpstr>Agenda</vt:lpstr>
      <vt:lpstr>Motivation</vt:lpstr>
      <vt:lpstr>Motivation</vt:lpstr>
      <vt:lpstr>Überblick</vt:lpstr>
      <vt:lpstr>Stromerzeugung &amp; Energieträger</vt:lpstr>
      <vt:lpstr>Stromerzeugung &amp; Energieträger</vt:lpstr>
      <vt:lpstr>Stromerzeugung &amp; Energieträger</vt:lpstr>
      <vt:lpstr>Stromerzeugung</vt:lpstr>
      <vt:lpstr>Stromerzeugung</vt:lpstr>
      <vt:lpstr>Stromerzeugung</vt:lpstr>
      <vt:lpstr>Wetterdaten</vt:lpstr>
      <vt:lpstr>Wetter &amp; Solarstrom</vt:lpstr>
      <vt:lpstr>PV-Anlagen</vt:lpstr>
      <vt:lpstr>PV-Anlagen</vt:lpstr>
      <vt:lpstr>PV-Ausbau &amp; Solarstrom</vt:lpstr>
      <vt:lpstr>Modellbildung</vt:lpstr>
      <vt:lpstr>Fragen &amp; Diskussion</vt:lpstr>
      <vt:lpstr>Vielen Dank! 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Baierl</cp:lastModifiedBy>
  <cp:revision>1840</cp:revision>
  <dcterms:created xsi:type="dcterms:W3CDTF">2015-11-26T10:37:47Z</dcterms:created>
  <dcterms:modified xsi:type="dcterms:W3CDTF">2024-02-07T10:49:43Z</dcterms:modified>
</cp:coreProperties>
</file>